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57" r:id="rId4"/>
    <p:sldId id="267" r:id="rId5"/>
    <p:sldId id="268" r:id="rId6"/>
    <p:sldId id="259" r:id="rId7"/>
    <p:sldId id="26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/>
    <p:restoredTop sz="85469"/>
  </p:normalViewPr>
  <p:slideViewPr>
    <p:cSldViewPr snapToGrid="0">
      <p:cViewPr varScale="1">
        <p:scale>
          <a:sx n="81" d="100"/>
          <a:sy n="81" d="100"/>
        </p:scale>
        <p:origin x="216" y="552"/>
      </p:cViewPr>
      <p:guideLst>
        <p:guide orient="horz" pos="346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0DB86-D922-9D47-99FB-CBA0BC460EB8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C4CF-0F35-8B4C-8DCB-2163EA834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will help you to learn to make and describe the hard x sound,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hard sound, in </a:t>
            </a:r>
            <a:r>
              <a:rPr lang="en-US" dirty="0" err="1"/>
              <a:t>Halq’emeylem</a:t>
            </a:r>
            <a:r>
              <a:rPr lang="en-US" dirty="0"/>
              <a:t> is made at the UVULA, which is the fleshy lump that dangles down at back of your throat. Seen from the front the uvula looks like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the </a:t>
            </a:r>
            <a:r>
              <a:rPr lang="en-US" dirty="0" err="1"/>
              <a:t>Halq’emeylem</a:t>
            </a:r>
            <a:r>
              <a:rPr lang="en-US" dirty="0"/>
              <a:t> hard-x sound, you pull the back of your tongue up so it is almost touching the uvula. This creates a friction-like noise as the air flows through.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3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the Elder </a:t>
            </a:r>
            <a:r>
              <a:rPr lang="en-US" dirty="0" err="1"/>
              <a:t>Siyamiateliyot</a:t>
            </a:r>
            <a:r>
              <a:rPr lang="en-US" dirty="0"/>
              <a:t> saying a word with this sound. This word means ‘sobbing’, and the hard x occurs in it twice.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hard x is very different from the soft x in terms of how it is made and how it sounds. The hard –x has the tongue much further back in the mouth, where-as the soft-x has the tongue more towards the palate at the roof of the mouth.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hard x sounds very different from the sounds </a:t>
            </a:r>
            <a:r>
              <a:rPr lang="en-US" dirty="0" err="1"/>
              <a:t>sh</a:t>
            </a:r>
            <a:r>
              <a:rPr lang="en-US" dirty="0"/>
              <a:t> and </a:t>
            </a:r>
            <a:r>
              <a:rPr lang="en-US" dirty="0" err="1"/>
              <a:t>lh</a:t>
            </a:r>
            <a:r>
              <a:rPr lang="en-US" dirty="0"/>
              <a:t>, too, though all are continuous sounds with friction-life airflow.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[can just read the text, expand a bit, as you run through the fades]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5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[can just read the text, expand a bit, as you run through the fades]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AC4CF-0F35-8B4C-8DCB-2163EA834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BB8E-BCDA-BED1-1FA0-C6C890EAA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4BB79-245D-D692-E029-B611179F2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CCDA-A0EB-A4BF-1B31-6913B68A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D36B-02D5-E2E0-D810-C873849B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5403F-40B9-0D09-7BF5-EB98E923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7272-C3A1-FF96-47CC-C00AB55DC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92D39-5552-803D-79BB-F2198E27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0013-3616-9F7A-1C98-8B433FA3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0B585-EBB3-671C-6136-9D69BC6D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C126-E066-7455-E1A1-28F5450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EBF42-839C-C24B-E21E-ABE28CA9B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40DAC-08FA-8861-4E43-C3F6D9501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30AB-3976-15C2-D46D-27475679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E96F-BDE3-D76C-6853-2658672E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404A-D0EF-7B27-5815-78BA2F7D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62B4-513A-1A02-DF92-06C12055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8407-AF5C-5F74-12ED-1F33678C3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2F10-C9DB-73E9-17FF-B176E58E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381-69AB-69AE-7F85-D6407407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967B-E800-5583-1292-8EA7DBC7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458-2282-1F91-BBCB-DCF3D8F8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A263A-C012-3773-CBB7-6A1A1C9B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2F2DA-17E5-E0FA-F619-C498DFA0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2F5C-7D31-622C-CDF4-112423D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A4AB-59F4-51CB-F50A-C7697237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2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7957-5271-89D6-FB6D-65EA918E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30DA-FEF1-FFDB-206E-BEB4E727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433A8-033E-A837-1F08-E4F0ED16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BF5E9-0152-7262-9D96-707E1465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3DEB0-9DC8-EC6A-296B-5B4FFC34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CEAEC-14B4-1447-E3C7-891647C3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C2BD-AB2F-CD4C-1F22-B8B1D666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40C4-F179-E3D6-CD21-27D5A5A39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54DC9-8092-1218-B91C-7B0971C56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9BB27-AE98-F246-8A7E-90C9B786E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A1E41-BDBC-9154-8A05-A27A3966B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F86A7-A2FE-F965-179D-5EB7C375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19AA9-487F-26B4-B575-A5B867B7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11211-7E2B-4AA6-D2DE-50037241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6FCB-DD9C-6A05-E4C6-EFF63CC3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47C2C-B127-A5A9-BF92-A6C266B8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1D232-4E4D-3709-BDD9-935FF6E2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1C8D9-AB55-EF01-A722-2A448608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A08D7-EE78-A004-D5BA-4B7D5FE7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4F5B7-6E9A-2EAB-0D35-3B9B336F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9CC85-FE39-071B-63D7-E8269B57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B194-CADF-C112-3F8F-339BCCA2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23919-E169-3A7A-66EE-65579FFD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B0770-ED29-7523-8284-870C950E5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53521-7BC5-8CAB-5465-C0E05240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25845-EEDA-6404-0B3C-8E2698D8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2E26A-BE4E-9780-3089-09EA9465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7548-9756-E696-86F9-1E606526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B086E-B375-DAFD-63BC-1B0C1C629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EDDC1-5901-46E1-CC52-CA0D0DE39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CE264-5074-1A5F-47FA-6734E4DD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8274-213B-0B2A-A011-4AB3D19C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FC844-56DD-82EA-07E4-D01EED2A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0B829-5A7B-BDDA-B3C1-E90C7537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0AF5A-2B91-130A-97D2-8183193AD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FFE2-8F9A-9A61-FC39-E36173190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54B3-3DBE-3549-A2E9-80C97A081BC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FFE8-21B0-9E51-DA4F-09B1878D1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3623-F9CD-5786-7309-DF1626E6C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2C2C-011C-D045-BBF6-4575C6F8A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2963916" y="957010"/>
            <a:ext cx="6264166" cy="3605048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4DCA5-5487-452A-8A64-25FBE71D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5715"/>
            <a:ext cx="9144000" cy="24116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9600" b="1" u="sng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hard x (uvular fricative)</a:t>
            </a:r>
          </a:p>
        </p:txBody>
      </p:sp>
    </p:spTree>
    <p:extLst>
      <p:ext uri="{BB962C8B-B14F-4D97-AF65-F5344CB8AC3E}">
        <p14:creationId xmlns:p14="http://schemas.microsoft.com/office/powerpoint/2010/main" val="7894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0FB849-031E-8825-98C1-0D83FAB43ED8}"/>
              </a:ext>
            </a:extLst>
          </p:cNvPr>
          <p:cNvSpPr/>
          <p:nvPr/>
        </p:nvSpPr>
        <p:spPr>
          <a:xfrm>
            <a:off x="699325" y="441860"/>
            <a:ext cx="10627096" cy="5785065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87182A-4518-708E-768C-0FA9232E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0" y="0"/>
            <a:ext cx="12275127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5873DA-94B1-6C6B-11EA-089972AFD219}"/>
              </a:ext>
            </a:extLst>
          </p:cNvPr>
          <p:cNvSpPr txBox="1">
            <a:spLocks/>
          </p:cNvSpPr>
          <p:nvPr/>
        </p:nvSpPr>
        <p:spPr>
          <a:xfrm>
            <a:off x="7427567" y="4169383"/>
            <a:ext cx="3856337" cy="560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Dangles at the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4DCA5-5487-452A-8A64-25FBE71D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1925" y="1116147"/>
            <a:ext cx="4078837" cy="812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Uvula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mouth&#10;&#10;Description automatically generated">
            <a:extLst>
              <a:ext uri="{FF2B5EF4-FFF2-40B4-BE49-F238E27FC236}">
                <a16:creationId xmlns:a16="http://schemas.microsoft.com/office/drawing/2014/main" id="{398ED6A2-D5E4-E2AA-23C0-1A4058895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2127250"/>
            <a:ext cx="2578100" cy="26035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25FF58-622E-8DEB-3EB0-6CFF1135E54A}"/>
              </a:ext>
            </a:extLst>
          </p:cNvPr>
          <p:cNvCxnSpPr>
            <a:cxnSpLocks/>
          </p:cNvCxnSpPr>
          <p:nvPr/>
        </p:nvCxnSpPr>
        <p:spPr>
          <a:xfrm>
            <a:off x="6194623" y="3336495"/>
            <a:ext cx="1441211" cy="963076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87182A-4518-708E-768C-0FA9232E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804962" y="-1"/>
            <a:ext cx="12275127" cy="68580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0FB849-031E-8825-98C1-0D83FAB43ED8}"/>
              </a:ext>
            </a:extLst>
          </p:cNvPr>
          <p:cNvSpPr/>
          <p:nvPr/>
        </p:nvSpPr>
        <p:spPr>
          <a:xfrm>
            <a:off x="1080554" y="271104"/>
            <a:ext cx="10627096" cy="6315790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's body&#10;&#10;Description automatically generated">
            <a:extLst>
              <a:ext uri="{FF2B5EF4-FFF2-40B4-BE49-F238E27FC236}">
                <a16:creationId xmlns:a16="http://schemas.microsoft.com/office/drawing/2014/main" id="{06573E5B-004D-91F2-8C00-F55F10A32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51" y="1149285"/>
            <a:ext cx="5649863" cy="57087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B5873DA-94B1-6C6B-11EA-089972AFD219}"/>
              </a:ext>
            </a:extLst>
          </p:cNvPr>
          <p:cNvSpPr txBox="1">
            <a:spLocks/>
          </p:cNvSpPr>
          <p:nvPr/>
        </p:nvSpPr>
        <p:spPr>
          <a:xfrm>
            <a:off x="7677461" y="3151254"/>
            <a:ext cx="4059232" cy="66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Raise the back of your tongue to the uvula, create friction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25FF58-622E-8DEB-3EB0-6CFF1135E54A}"/>
              </a:ext>
            </a:extLst>
          </p:cNvPr>
          <p:cNvCxnSpPr>
            <a:cxnSpLocks/>
          </p:cNvCxnSpPr>
          <p:nvPr/>
        </p:nvCxnSpPr>
        <p:spPr>
          <a:xfrm flipV="1">
            <a:off x="4365347" y="3816977"/>
            <a:ext cx="3461305" cy="85810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F4DCA5-5487-452A-8A64-25FBE71D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0953" y="1446583"/>
            <a:ext cx="3091654" cy="1194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hard </a:t>
            </a:r>
            <a:r>
              <a:rPr lang="en-US" sz="3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32780C-ED25-4C75-A1D0-DD27F2767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99" t="34067" r="2200" b="203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562757" y="558141"/>
            <a:ext cx="10627096" cy="6299860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3E9F40-6D26-FCCF-E063-8123D448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64" y="1145148"/>
            <a:ext cx="9871872" cy="58701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with Elder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F3968-6699-892C-C8FA-7CFF41A7FBBB}"/>
              </a:ext>
            </a:extLst>
          </p:cNvPr>
          <p:cNvSpPr txBox="1"/>
          <p:nvPr/>
        </p:nvSpPr>
        <p:spPr>
          <a:xfrm>
            <a:off x="7865913" y="1145147"/>
            <a:ext cx="2884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u="sng" dirty="0" err="1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ì</a:t>
            </a:r>
            <a:r>
              <a:rPr lang="en-CA" sz="3200" u="sng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à</a:t>
            </a:r>
            <a:r>
              <a:rPr lang="en-CA" sz="3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:m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2" name="Hard-x-x_ix_am.mp4" descr="Hard-x-x_ix_am.mp4">
            <a:hlinkClick r:id="" action="ppaction://media"/>
            <a:extLst>
              <a:ext uri="{FF2B5EF4-FFF2-40B4-BE49-F238E27FC236}">
                <a16:creationId xmlns:a16="http://schemas.microsoft.com/office/drawing/2014/main" id="{4FB4640E-AE8D-BB33-406A-D514483642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70067" y="2073357"/>
            <a:ext cx="6901541" cy="38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5358E5-10F9-C5AB-FC9E-A95023EAE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782452" y="549275"/>
            <a:ext cx="10627096" cy="6325007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3E9F40-6D26-FCCF-E063-8123D448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283" y="1400157"/>
            <a:ext cx="8446835" cy="58701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Careful!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CA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E6425-B813-BF35-E446-282C0F408184}"/>
              </a:ext>
            </a:extLst>
          </p:cNvPr>
          <p:cNvSpPr txBox="1"/>
          <p:nvPr/>
        </p:nvSpPr>
        <p:spPr>
          <a:xfrm>
            <a:off x="4410194" y="2451433"/>
            <a:ext cx="2884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u="sng" dirty="0" err="1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ì</a:t>
            </a:r>
            <a:r>
              <a:rPr lang="en-CA" sz="3200" u="sng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à</a:t>
            </a:r>
            <a:r>
              <a:rPr lang="en-CA" sz="3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:m</a:t>
            </a:r>
            <a:r>
              <a:rPr lang="en-C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CA" sz="3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sobbing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BE1832-E5E8-EDF5-A10D-9F68C68BD977}"/>
              </a:ext>
            </a:extLst>
          </p:cNvPr>
          <p:cNvSpPr txBox="1"/>
          <p:nvPr/>
        </p:nvSpPr>
        <p:spPr>
          <a:xfrm>
            <a:off x="4410194" y="3208079"/>
            <a:ext cx="6168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 err="1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ixq’á:m</a:t>
            </a:r>
            <a:r>
              <a:rPr lang="en-CA" sz="3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CA" sz="32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having the mouth open</a:t>
            </a:r>
            <a:endParaRPr lang="en-US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4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5358E5-10F9-C5AB-FC9E-A95023EAE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782452" y="549275"/>
            <a:ext cx="10627096" cy="6325007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3E9F40-6D26-FCCF-E063-8123D448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283" y="1400157"/>
            <a:ext cx="8446835" cy="587017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also different from </a:t>
            </a:r>
            <a:r>
              <a:rPr lang="en-CA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C223-6E10-75F3-9465-D71854F5B812}"/>
              </a:ext>
            </a:extLst>
          </p:cNvPr>
          <p:cNvSpPr txBox="1"/>
          <p:nvPr/>
        </p:nvSpPr>
        <p:spPr>
          <a:xfrm>
            <a:off x="3582602" y="3170880"/>
            <a:ext cx="1943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 err="1">
                <a:cs typeface="Arial" panose="020B0604020202020204" pitchFamily="34" charset="0"/>
              </a:rPr>
              <a:t>sh</a:t>
            </a:r>
            <a:r>
              <a:rPr lang="en-CA" sz="3200" dirty="0" err="1"/>
              <a:t>ú</a:t>
            </a:r>
            <a:r>
              <a:rPr lang="en-CA" sz="3200" dirty="0" err="1">
                <a:cs typeface="Arial" panose="020B0604020202020204" pitchFamily="34" charset="0"/>
              </a:rPr>
              <a:t>kwe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6945C-5EEC-044E-37DC-D5E239C25693}"/>
              </a:ext>
            </a:extLst>
          </p:cNvPr>
          <p:cNvSpPr txBox="1"/>
          <p:nvPr/>
        </p:nvSpPr>
        <p:spPr>
          <a:xfrm>
            <a:off x="6676405" y="3231264"/>
            <a:ext cx="1943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i="1" dirty="0">
                <a:ea typeface="Calibri" panose="020F0502020204030204" pitchFamily="34" charset="0"/>
                <a:cs typeface="Arial" panose="020B0604020202020204" pitchFamily="34" charset="0"/>
              </a:rPr>
              <a:t>sugar</a:t>
            </a:r>
            <a:endParaRPr lang="en-US" sz="3200" i="1" dirty="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0FCAA-B7EB-C0FA-65D0-E613FF79AD44}"/>
              </a:ext>
            </a:extLst>
          </p:cNvPr>
          <p:cNvSpPr txBox="1"/>
          <p:nvPr/>
        </p:nvSpPr>
        <p:spPr>
          <a:xfrm>
            <a:off x="3582601" y="3886633"/>
            <a:ext cx="1943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dirty="0" err="1">
                <a:cs typeface="Arial" panose="020B0604020202020204" pitchFamily="34" charset="0"/>
              </a:rPr>
              <a:t>lhoqw’et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32017-8BD0-B65B-254E-254993A7F732}"/>
              </a:ext>
            </a:extLst>
          </p:cNvPr>
          <p:cNvSpPr txBox="1"/>
          <p:nvPr/>
        </p:nvSpPr>
        <p:spPr>
          <a:xfrm>
            <a:off x="6676405" y="3886634"/>
            <a:ext cx="29090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i="1" dirty="0">
                <a:cs typeface="Arial" panose="020B0604020202020204" pitchFamily="34" charset="0"/>
              </a:rPr>
              <a:t>to slap </a:t>
            </a:r>
            <a:r>
              <a:rPr lang="en-CA" sz="3200" i="1" dirty="0" err="1">
                <a:cs typeface="Arial" panose="020B0604020202020204" pitchFamily="34" charset="0"/>
              </a:rPr>
              <a:t>somone</a:t>
            </a:r>
            <a:endParaRPr lang="en-US" sz="3200" i="1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D3935-8809-B504-E38D-611C13B61BC1}"/>
              </a:ext>
            </a:extLst>
          </p:cNvPr>
          <p:cNvSpPr txBox="1"/>
          <p:nvPr/>
        </p:nvSpPr>
        <p:spPr>
          <a:xfrm>
            <a:off x="3582601" y="2455127"/>
            <a:ext cx="5323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u="sng" dirty="0" err="1"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ì</a:t>
            </a:r>
            <a:r>
              <a:rPr lang="en-CA" sz="3200" u="sng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en-CA" sz="3200" dirty="0" err="1">
                <a:effectLst/>
                <a:ea typeface="Calibri" panose="020F0502020204030204" pitchFamily="34" charset="0"/>
              </a:rPr>
              <a:t>à</a:t>
            </a:r>
            <a:r>
              <a:rPr lang="en-CA" sz="3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:m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D3C00C-2174-DF4E-B0A1-3D87D5DB3203}"/>
              </a:ext>
            </a:extLst>
          </p:cNvPr>
          <p:cNvSpPr txBox="1"/>
          <p:nvPr/>
        </p:nvSpPr>
        <p:spPr>
          <a:xfrm>
            <a:off x="6676404" y="2455127"/>
            <a:ext cx="19430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i="1" dirty="0">
                <a:cs typeface="Arial" panose="020B0604020202020204" pitchFamily="34" charset="0"/>
              </a:rPr>
              <a:t>sobbing</a:t>
            </a:r>
            <a:endParaRPr lang="en-US" sz="32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7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32780C-ED25-4C75-A1D0-DD27F2767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621814" y="549158"/>
            <a:ext cx="10627096" cy="6308842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3E9F40-6D26-FCCF-E063-8123D448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556" y="1089217"/>
            <a:ext cx="5727384" cy="58701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Summarizing the hard-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7A1F17-DAA1-FE24-3317-ED9D791300EF}"/>
              </a:ext>
            </a:extLst>
          </p:cNvPr>
          <p:cNvSpPr txBox="1">
            <a:spLocks/>
          </p:cNvSpPr>
          <p:nvPr/>
        </p:nvSpPr>
        <p:spPr>
          <a:xfrm>
            <a:off x="3533216" y="1995286"/>
            <a:ext cx="5410658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continuous sound with friction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96A510-25B0-7340-9E57-E2D4C176BBD0}"/>
              </a:ext>
            </a:extLst>
          </p:cNvPr>
          <p:cNvSpPr txBox="1">
            <a:spLocks/>
          </p:cNvSpPr>
          <p:nvPr/>
        </p:nvSpPr>
        <p:spPr>
          <a:xfrm>
            <a:off x="3533216" y="2731480"/>
            <a:ext cx="6073922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body of your tongue touches right back to your uvula.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3232C0-37FC-CDEE-2B20-9D72E7FCD4E0}"/>
              </a:ext>
            </a:extLst>
          </p:cNvPr>
          <p:cNvSpPr txBox="1">
            <a:spLocks/>
          </p:cNvSpPr>
          <p:nvPr/>
        </p:nvSpPr>
        <p:spPr>
          <a:xfrm>
            <a:off x="3533216" y="3174165"/>
            <a:ext cx="6073922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a different sound from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and the soft  x.</a:t>
            </a:r>
          </a:p>
        </p:txBody>
      </p:sp>
    </p:spTree>
    <p:extLst>
      <p:ext uri="{BB962C8B-B14F-4D97-AF65-F5344CB8AC3E}">
        <p14:creationId xmlns:p14="http://schemas.microsoft.com/office/powerpoint/2010/main" val="287927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grey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32780C-ED25-4C75-A1D0-DD27F2767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9" t="34067" r="2200" b="2033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CDFC91-2CA3-2F15-8DAB-B6F0A3D74499}"/>
              </a:ext>
            </a:extLst>
          </p:cNvPr>
          <p:cNvSpPr/>
          <p:nvPr/>
        </p:nvSpPr>
        <p:spPr>
          <a:xfrm>
            <a:off x="621814" y="549158"/>
            <a:ext cx="10627096" cy="6308842"/>
          </a:xfrm>
          <a:prstGeom prst="rect">
            <a:avLst/>
          </a:prstGeom>
          <a:solidFill>
            <a:schemeClr val="accent1">
              <a:alpha val="33247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03E9F40-6D26-FCCF-E063-8123D4484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556" y="1089217"/>
            <a:ext cx="5727384" cy="587017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 in other languages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7A1F17-DAA1-FE24-3317-ED9D791300EF}"/>
              </a:ext>
            </a:extLst>
          </p:cNvPr>
          <p:cNvSpPr txBox="1">
            <a:spLocks/>
          </p:cNvSpPr>
          <p:nvPr/>
        </p:nvSpPr>
        <p:spPr>
          <a:xfrm>
            <a:off x="3212582" y="2019037"/>
            <a:ext cx="7237703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In </a:t>
            </a:r>
            <a:r>
              <a:rPr lang="en-CA" sz="2000" dirty="0" err="1">
                <a:latin typeface="+mn-lt"/>
              </a:rPr>
              <a:t>hən̓q̓əmin̓əm</a:t>
            </a:r>
            <a:r>
              <a:rPr lang="en-CA" sz="2000" dirty="0">
                <a:latin typeface="+mn-lt"/>
              </a:rPr>
              <a:t>̓ (Downriver)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the same sound is written with a big curvy x like this: </a:t>
            </a:r>
            <a:r>
              <a:rPr lang="el-GR" sz="2000" dirty="0">
                <a:latin typeface="+mn-lt"/>
              </a:rPr>
              <a:t>χ</a:t>
            </a:r>
            <a:r>
              <a:rPr lang="en-CA" sz="2000" dirty="0">
                <a:latin typeface="+mn-lt"/>
              </a:rPr>
              <a:t>. 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96A510-25B0-7340-9E57-E2D4C176BBD0}"/>
              </a:ext>
            </a:extLst>
          </p:cNvPr>
          <p:cNvSpPr txBox="1">
            <a:spLocks/>
          </p:cNvSpPr>
          <p:nvPr/>
        </p:nvSpPr>
        <p:spPr>
          <a:xfrm>
            <a:off x="3232029" y="2965072"/>
            <a:ext cx="6921374" cy="587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In </a:t>
            </a:r>
            <a:r>
              <a:rPr lang="en-CA" sz="2000" dirty="0" err="1">
                <a:latin typeface="+mn-lt"/>
              </a:rPr>
              <a:t>Hul̓q̓umín̓um</a:t>
            </a:r>
            <a:r>
              <a:rPr lang="en-CA" sz="2000" dirty="0">
                <a:latin typeface="+mn-lt"/>
              </a:rPr>
              <a:t>̓ (Island) this sound is written x (no underline)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3232C0-37FC-CDEE-2B20-9D72E7FCD4E0}"/>
              </a:ext>
            </a:extLst>
          </p:cNvPr>
          <p:cNvSpPr txBox="1">
            <a:spLocks/>
          </p:cNvSpPr>
          <p:nvPr/>
        </p:nvSpPr>
        <p:spPr>
          <a:xfrm>
            <a:off x="3232029" y="4022811"/>
            <a:ext cx="6073922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In </a:t>
            </a:r>
            <a:r>
              <a:rPr lang="en-CA" sz="2000" dirty="0">
                <a:latin typeface="+mn-lt"/>
              </a:rPr>
              <a:t>Sḵwx̱wú7mesh </a:t>
            </a:r>
            <a:r>
              <a:rPr lang="en-CA" sz="2000" dirty="0" err="1">
                <a:latin typeface="+mn-lt"/>
              </a:rPr>
              <a:t>sníchim</a:t>
            </a:r>
            <a:r>
              <a:rPr lang="en-CA" sz="2000" dirty="0">
                <a:latin typeface="+mn-lt"/>
              </a:rPr>
              <a:t> (Squamish language) it is written with an underlined-x, like in </a:t>
            </a:r>
            <a:r>
              <a:rPr lang="en-CA" sz="2000" dirty="0" err="1">
                <a:latin typeface="+mn-lt"/>
              </a:rPr>
              <a:t>Halq’emeylem</a:t>
            </a:r>
            <a:r>
              <a:rPr lang="en-CA" sz="2000" dirty="0">
                <a:latin typeface="+mn-lt"/>
              </a:rPr>
              <a:t>.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25FBB7-2C4F-4C12-2179-387A2AE78857}"/>
              </a:ext>
            </a:extLst>
          </p:cNvPr>
          <p:cNvSpPr txBox="1">
            <a:spLocks/>
          </p:cNvSpPr>
          <p:nvPr/>
        </p:nvSpPr>
        <p:spPr>
          <a:xfrm>
            <a:off x="3212582" y="4945419"/>
            <a:ext cx="7558337" cy="58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  <a:cs typeface="Arial" panose="020B0604020202020204" pitchFamily="34" charset="0"/>
              </a:rPr>
              <a:t>In the Linguists IPA symbols is is the same as in </a:t>
            </a:r>
            <a:r>
              <a:rPr lang="en-CA" sz="2000" dirty="0" err="1"/>
              <a:t>hən̓q̓əmin̓əm</a:t>
            </a:r>
            <a:r>
              <a:rPr lang="en-CA" sz="2000" dirty="0"/>
              <a:t>: /</a:t>
            </a:r>
            <a:r>
              <a:rPr lang="el-GR" sz="2000" dirty="0">
                <a:latin typeface="+mn-lt"/>
              </a:rPr>
              <a:t>χ</a:t>
            </a:r>
            <a:r>
              <a:rPr lang="en-CA" sz="2000" dirty="0">
                <a:latin typeface="+mn-lt"/>
              </a:rPr>
              <a:t>/. 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437</Words>
  <Application>Microsoft Macintosh PowerPoint</Application>
  <PresentationFormat>Widescreen</PresentationFormat>
  <Paragraphs>42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x The hard x (uvular fricative)</vt:lpstr>
      <vt:lpstr>Uvula</vt:lpstr>
      <vt:lpstr>The hard x</vt:lpstr>
      <vt:lpstr>Example with Elder</vt:lpstr>
      <vt:lpstr>Careful! x ≠ x</vt:lpstr>
      <vt:lpstr>x is also different from sh and lh</vt:lpstr>
      <vt:lpstr>Summarizing the hard-x</vt:lpstr>
      <vt:lpstr>Spelling in other languages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 the hissy l</dc:title>
  <dc:creator>Strang Burton</dc:creator>
  <cp:lastModifiedBy>Sonja Thoma</cp:lastModifiedBy>
  <cp:revision>18</cp:revision>
  <dcterms:created xsi:type="dcterms:W3CDTF">2023-09-13T15:52:53Z</dcterms:created>
  <dcterms:modified xsi:type="dcterms:W3CDTF">2024-03-20T22:23:14Z</dcterms:modified>
</cp:coreProperties>
</file>