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4" r:id="rId6"/>
    <p:sldId id="261" r:id="rId7"/>
    <p:sldId id="262" r:id="rId8"/>
    <p:sldId id="263"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73"/>
    <p:restoredTop sz="85451"/>
  </p:normalViewPr>
  <p:slideViewPr>
    <p:cSldViewPr snapToGrid="0">
      <p:cViewPr varScale="1">
        <p:scale>
          <a:sx n="155" d="100"/>
          <a:sy n="155" d="100"/>
        </p:scale>
        <p:origin x="800"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0DB86-D922-9D47-99FB-CBA0BC460EB8}" type="datetimeFigureOut">
              <a:rPr lang="en-US" smtClean="0"/>
              <a:t>10/13/23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AC4CF-0F35-8B4C-8DCB-2163EA834343}" type="slidenum">
              <a:rPr lang="en-US" smtClean="0"/>
              <a:t>‹#›</a:t>
            </a:fld>
            <a:endParaRPr lang="en-US"/>
          </a:p>
        </p:txBody>
      </p:sp>
    </p:spTree>
    <p:extLst>
      <p:ext uri="{BB962C8B-B14F-4D97-AF65-F5344CB8AC3E}">
        <p14:creationId xmlns:p14="http://schemas.microsoft.com/office/powerpoint/2010/main" val="851329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will help you to learn to make and describe the </a:t>
            </a:r>
            <a:r>
              <a:rPr lang="en-US" dirty="0" err="1"/>
              <a:t>Halq’emeylem</a:t>
            </a:r>
            <a:r>
              <a:rPr lang="en-US" dirty="0"/>
              <a:t> sound </a:t>
            </a:r>
            <a:r>
              <a:rPr lang="en-US" dirty="0" err="1"/>
              <a:t>lh</a:t>
            </a:r>
            <a:r>
              <a:rPr lang="en-US" dirty="0"/>
              <a:t>, and to distinguish it from the regular l, as well as from other sounds that might sound similar.</a:t>
            </a:r>
          </a:p>
        </p:txBody>
      </p:sp>
      <p:sp>
        <p:nvSpPr>
          <p:cNvPr id="4" name="Slide Number Placeholder 3"/>
          <p:cNvSpPr>
            <a:spLocks noGrp="1"/>
          </p:cNvSpPr>
          <p:nvPr>
            <p:ph type="sldNum" sz="quarter" idx="5"/>
          </p:nvPr>
        </p:nvSpPr>
        <p:spPr/>
        <p:txBody>
          <a:bodyPr/>
          <a:lstStyle/>
          <a:p>
            <a:fld id="{CF6AC4CF-0F35-8B4C-8DCB-2163EA834343}" type="slidenum">
              <a:rPr lang="en-US" smtClean="0"/>
              <a:t>1</a:t>
            </a:fld>
            <a:endParaRPr lang="en-US"/>
          </a:p>
        </p:txBody>
      </p:sp>
    </p:spTree>
    <p:extLst>
      <p:ext uri="{BB962C8B-B14F-4D97-AF65-F5344CB8AC3E}">
        <p14:creationId xmlns:p14="http://schemas.microsoft.com/office/powerpoint/2010/main" val="4627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end this video with a side note about this same sound in other languages.</a:t>
            </a:r>
          </a:p>
          <a:p>
            <a:endParaRPr lang="en-CA" dirty="0"/>
          </a:p>
          <a:p>
            <a:r>
              <a:rPr lang="en-CA" dirty="0"/>
              <a:t>If you are interested in other languages, it may interest you to know that, though </a:t>
            </a:r>
            <a:r>
              <a:rPr lang="en-CA" dirty="0" err="1"/>
              <a:t>ɬ</a:t>
            </a:r>
            <a:r>
              <a:rPr lang="en-CA" dirty="0"/>
              <a:t> is not a significant sound in English, this same sound IS used in MANY other languages, though often with different spellings.</a:t>
            </a:r>
          </a:p>
          <a:p>
            <a:endParaRPr lang="en-CA" dirty="0"/>
          </a:p>
          <a:p>
            <a:r>
              <a:rPr lang="en-CA" dirty="0"/>
              <a:t>This sound is significant in most of the Salish languages. On the Island (</a:t>
            </a:r>
            <a:r>
              <a:rPr lang="en-CA" sz="1200" b="1" dirty="0" err="1">
                <a:latin typeface="Arial" panose="020B0604020202020204" pitchFamily="34" charset="0"/>
                <a:cs typeface="Arial" panose="020B0604020202020204" pitchFamily="34" charset="0"/>
              </a:rPr>
              <a:t>Hul’q’umi’num</a:t>
            </a:r>
            <a:r>
              <a:rPr lang="en-CA" sz="1200" b="1" dirty="0">
                <a:latin typeface="Arial" panose="020B0604020202020204" pitchFamily="34" charset="0"/>
                <a:cs typeface="Arial" panose="020B0604020202020204" pitchFamily="34" charset="0"/>
              </a:rPr>
              <a:t>’) it is written </a:t>
            </a:r>
            <a:r>
              <a:rPr lang="en-CA" sz="1200" b="1" dirty="0" err="1">
                <a:latin typeface="Arial" panose="020B0604020202020204" pitchFamily="34" charset="0"/>
                <a:cs typeface="Arial" panose="020B0604020202020204" pitchFamily="34" charset="0"/>
              </a:rPr>
              <a:t>lh</a:t>
            </a:r>
            <a:r>
              <a:rPr lang="en-CA" sz="1200" b="1" dirty="0">
                <a:latin typeface="Arial" panose="020B0604020202020204" pitchFamily="34" charset="0"/>
                <a:cs typeface="Arial" panose="020B0604020202020204" pitchFamily="34" charset="0"/>
              </a:rPr>
              <a:t> the same as in </a:t>
            </a:r>
            <a:r>
              <a:rPr lang="en-CA" sz="1200" b="1" dirty="0" err="1">
                <a:latin typeface="Arial" panose="020B0604020202020204" pitchFamily="34" charset="0"/>
                <a:cs typeface="Arial" panose="020B0604020202020204" pitchFamily="34" charset="0"/>
              </a:rPr>
              <a:t>Halq’emeholem</a:t>
            </a:r>
            <a:r>
              <a:rPr lang="en-CA" sz="1200" b="1" dirty="0">
                <a:latin typeface="Arial" panose="020B0604020202020204" pitchFamily="34" charset="0"/>
                <a:cs typeface="Arial" panose="020B0604020202020204" pitchFamily="34" charset="0"/>
              </a:rPr>
              <a:t>, but at Musqueam/Downriver areas, i.e. in</a:t>
            </a:r>
            <a:r>
              <a:rPr lang="en-CA" dirty="0"/>
              <a:t> </a:t>
            </a:r>
            <a:r>
              <a:rPr lang="en-CA" sz="1200" dirty="0" err="1">
                <a:latin typeface="Arial" panose="020B0604020202020204" pitchFamily="34" charset="0"/>
                <a:cs typeface="Arial" panose="020B0604020202020204" pitchFamily="34" charset="0"/>
              </a:rPr>
              <a:t>hən̓q̓əmin̓əm</a:t>
            </a:r>
            <a:r>
              <a:rPr lang="en-CA" sz="1200" dirty="0">
                <a:latin typeface="Arial" panose="020B0604020202020204" pitchFamily="34" charset="0"/>
                <a:cs typeface="Arial" panose="020B0604020202020204" pitchFamily="34" charset="0"/>
              </a:rPr>
              <a:t>̓, is is spelled with an l with a curvy line through it. In </a:t>
            </a:r>
            <a:r>
              <a:rPr lang="en-CA" sz="1200" dirty="0" err="1">
                <a:latin typeface="Arial" panose="020B0604020202020204" pitchFamily="34" charset="0"/>
                <a:cs typeface="Arial" panose="020B0604020202020204" pitchFamily="34" charset="0"/>
              </a:rPr>
              <a:t>Secwepemectin</a:t>
            </a:r>
            <a:r>
              <a:rPr lang="en-CA" sz="1200" dirty="0">
                <a:latin typeface="Arial" panose="020B0604020202020204" pitchFamily="34" charset="0"/>
                <a:cs typeface="Arial" panose="020B0604020202020204" pitchFamily="34" charset="0"/>
              </a:rPr>
              <a:t> (aka </a:t>
            </a:r>
            <a:r>
              <a:rPr lang="en-CA" sz="1200" dirty="0" err="1">
                <a:latin typeface="Arial" panose="020B0604020202020204" pitchFamily="34" charset="0"/>
                <a:cs typeface="Arial" panose="020B0604020202020204" pitchFamily="34" charset="0"/>
              </a:rPr>
              <a:t>Shuswhap</a:t>
            </a:r>
            <a:r>
              <a:rPr lang="en-CA" sz="1200" dirty="0">
                <a:latin typeface="Arial" panose="020B0604020202020204" pitchFamily="34" charset="0"/>
                <a:cs typeface="Arial" panose="020B0604020202020204" pitchFamily="34" charset="0"/>
              </a:rPr>
              <a:t>, spoken in the BC Interior) it is written with a double-l.</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It also occurs in totally different languages in other parts of the world. For example in Welsh, which is one of the original languages of Britain (from before English), it is written like in </a:t>
            </a:r>
            <a:r>
              <a:rPr lang="en-CA" sz="1200" dirty="0" err="1">
                <a:latin typeface="Arial" panose="020B0604020202020204" pitchFamily="34" charset="0"/>
                <a:cs typeface="Arial" panose="020B0604020202020204" pitchFamily="34" charset="0"/>
              </a:rPr>
              <a:t>Shushwap</a:t>
            </a:r>
            <a:r>
              <a:rPr lang="en-CA" sz="1200" dirty="0">
                <a:latin typeface="Arial" panose="020B0604020202020204" pitchFamily="34" charset="0"/>
                <a:cs typeface="Arial" panose="020B0604020202020204" pitchFamily="34" charset="0"/>
              </a:rPr>
              <a:t>, with a double l.</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In the linguistic IPA symbols, which you may sometimes see used in dictionaries etc., the official symbol is an l with a curving line through it.</a:t>
            </a:r>
            <a:endParaRPr lang="en-US" dirty="0"/>
          </a:p>
        </p:txBody>
      </p:sp>
      <p:sp>
        <p:nvSpPr>
          <p:cNvPr id="4" name="Slide Number Placeholder 3"/>
          <p:cNvSpPr>
            <a:spLocks noGrp="1"/>
          </p:cNvSpPr>
          <p:nvPr>
            <p:ph type="sldNum" sz="quarter" idx="5"/>
          </p:nvPr>
        </p:nvSpPr>
        <p:spPr/>
        <p:txBody>
          <a:bodyPr/>
          <a:lstStyle/>
          <a:p>
            <a:fld id="{CF6AC4CF-0F35-8B4C-8DCB-2163EA834343}" type="slidenum">
              <a:rPr lang="en-US" smtClean="0"/>
              <a:t>10</a:t>
            </a:fld>
            <a:endParaRPr lang="en-US"/>
          </a:p>
        </p:txBody>
      </p:sp>
    </p:spTree>
    <p:extLst>
      <p:ext uri="{BB962C8B-B14F-4D97-AF65-F5344CB8AC3E}">
        <p14:creationId xmlns:p14="http://schemas.microsoft.com/office/powerpoint/2010/main" val="28623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talking about the regular l, /</a:t>
            </a:r>
            <a:r>
              <a:rPr lang="en-US" dirty="0" err="1"/>
              <a:t>lllllll</a:t>
            </a:r>
            <a:r>
              <a:rPr lang="en-US" dirty="0"/>
              <a:t>/. When you make the regular /l/, THREE things happen. First, the tip of your tongue touches the ridge behind your teeth, what linguists call your ‘alveolar ridge’. Second, you let the air flow over one or both SIDES of your tongue. And third, your vocal cords are VIBRATING. This produces a sound with SMOOTH airflow. Try saying it yourself. /</a:t>
            </a:r>
            <a:r>
              <a:rPr lang="en-US" dirty="0" err="1"/>
              <a:t>lllllll</a:t>
            </a:r>
            <a:r>
              <a:rPr lang="en-US" dirty="0"/>
              <a:t>/ Can you feel your tongue touching your ridge? Now hold your finger gently to the front of your throat, and say it again. /</a:t>
            </a:r>
            <a:r>
              <a:rPr lang="en-US" dirty="0" err="1"/>
              <a:t>llll</a:t>
            </a:r>
            <a:r>
              <a:rPr lang="en-US" dirty="0"/>
              <a:t>/ Can you feel the VIBRATION in your throat?</a:t>
            </a:r>
          </a:p>
        </p:txBody>
      </p:sp>
      <p:sp>
        <p:nvSpPr>
          <p:cNvPr id="4" name="Slide Number Placeholder 3"/>
          <p:cNvSpPr>
            <a:spLocks noGrp="1"/>
          </p:cNvSpPr>
          <p:nvPr>
            <p:ph type="sldNum" sz="quarter" idx="5"/>
          </p:nvPr>
        </p:nvSpPr>
        <p:spPr/>
        <p:txBody>
          <a:bodyPr/>
          <a:lstStyle/>
          <a:p>
            <a:fld id="{CF6AC4CF-0F35-8B4C-8DCB-2163EA834343}" type="slidenum">
              <a:rPr lang="en-US" smtClean="0"/>
              <a:t>2</a:t>
            </a:fld>
            <a:endParaRPr lang="en-US"/>
          </a:p>
        </p:txBody>
      </p:sp>
    </p:spTree>
    <p:extLst>
      <p:ext uri="{BB962C8B-B14F-4D97-AF65-F5344CB8AC3E}">
        <p14:creationId xmlns:p14="http://schemas.microsoft.com/office/powerpoint/2010/main" val="367151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‘hissy l’, spelled </a:t>
            </a:r>
            <a:r>
              <a:rPr lang="en-US" dirty="0" err="1"/>
              <a:t>lh</a:t>
            </a:r>
            <a:r>
              <a:rPr lang="en-US" dirty="0"/>
              <a:t> in </a:t>
            </a:r>
            <a:r>
              <a:rPr lang="en-US" dirty="0" err="1"/>
              <a:t>Halq</a:t>
            </a:r>
            <a:r>
              <a:rPr lang="en-US" dirty="0"/>
              <a:t>’, sounds like this: /</a:t>
            </a:r>
            <a:r>
              <a:rPr lang="en-US" dirty="0" err="1"/>
              <a:t>ɬɬɬɬɬɬɬɬ</a:t>
            </a:r>
            <a:r>
              <a:rPr lang="en-US" dirty="0"/>
              <a:t>/. This hissy-l has the SAME tongue position as the regular /l/, and the SAME airflow. The DIFFERENCE is that with /</a:t>
            </a:r>
            <a:r>
              <a:rPr lang="en-US" dirty="0" err="1"/>
              <a:t>ɬɬɬ</a:t>
            </a:r>
            <a:r>
              <a:rPr lang="en-US" dirty="0"/>
              <a:t>/ there is NO VIBRATION IN THE THROAT, and the overall sound has more friction, so it sounds more HISSY.</a:t>
            </a:r>
          </a:p>
          <a:p>
            <a:endParaRPr lang="en-US" dirty="0"/>
          </a:p>
          <a:p>
            <a:r>
              <a:rPr lang="en-US" dirty="0"/>
              <a:t>Try saying this sound /: /</a:t>
            </a:r>
            <a:r>
              <a:rPr lang="en-US" dirty="0" err="1"/>
              <a:t>ɬɬɬɬɬɬɬɬ</a:t>
            </a:r>
            <a:r>
              <a:rPr lang="en-US" dirty="0"/>
              <a:t>// Can you make it ‘hissy’, by stopping the vibration in your throat?</a:t>
            </a:r>
          </a:p>
        </p:txBody>
      </p:sp>
      <p:sp>
        <p:nvSpPr>
          <p:cNvPr id="4" name="Slide Number Placeholder 3"/>
          <p:cNvSpPr>
            <a:spLocks noGrp="1"/>
          </p:cNvSpPr>
          <p:nvPr>
            <p:ph type="sldNum" sz="quarter" idx="5"/>
          </p:nvPr>
        </p:nvSpPr>
        <p:spPr/>
        <p:txBody>
          <a:bodyPr/>
          <a:lstStyle/>
          <a:p>
            <a:fld id="{CF6AC4CF-0F35-8B4C-8DCB-2163EA834343}" type="slidenum">
              <a:rPr lang="en-US" smtClean="0"/>
              <a:t>3</a:t>
            </a:fld>
            <a:endParaRPr lang="en-US"/>
          </a:p>
        </p:txBody>
      </p:sp>
    </p:spTree>
    <p:extLst>
      <p:ext uri="{BB962C8B-B14F-4D97-AF65-F5344CB8AC3E}">
        <p14:creationId xmlns:p14="http://schemas.microsoft.com/office/powerpoint/2010/main" val="169707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a:t>
            </a:r>
            <a:r>
              <a:rPr lang="en-US" dirty="0" err="1"/>
              <a:t>Lhemex</a:t>
            </a:r>
            <a:r>
              <a:rPr lang="en-US" dirty="0"/>
              <a:t>, which means ‘raining’, starts with the hissy-l /</a:t>
            </a:r>
            <a:r>
              <a:rPr lang="en-US" dirty="0" err="1"/>
              <a:t>ɬɬɬɬɬɬɬɬ</a:t>
            </a:r>
            <a:r>
              <a:rPr lang="en-US" dirty="0"/>
              <a:t>/. We can compare this with /</a:t>
            </a:r>
            <a:r>
              <a:rPr lang="en-US" dirty="0" err="1"/>
              <a:t>lemet</a:t>
            </a:r>
            <a:r>
              <a:rPr lang="en-US" dirty="0"/>
              <a:t>, which means ‘to step on’, which starts with the regular /l. </a:t>
            </a:r>
          </a:p>
          <a:p>
            <a:endParaRPr lang="en-US" dirty="0"/>
          </a:p>
          <a:p>
            <a:r>
              <a:rPr lang="en-US" dirty="0"/>
              <a:t>Try saying them: </a:t>
            </a:r>
            <a:r>
              <a:rPr lang="en-US" dirty="0" err="1"/>
              <a:t>lhemexw</a:t>
            </a:r>
            <a:r>
              <a:rPr lang="en-US" dirty="0"/>
              <a:t> – </a:t>
            </a:r>
            <a:r>
              <a:rPr lang="en-US" dirty="0" err="1"/>
              <a:t>lemet</a:t>
            </a:r>
            <a:r>
              <a:rPr lang="en-US" dirty="0"/>
              <a:t>. Can you hear the difference? Can you feel how your tongue is the same, but your vocal folds are different?</a:t>
            </a:r>
          </a:p>
        </p:txBody>
      </p:sp>
      <p:sp>
        <p:nvSpPr>
          <p:cNvPr id="4" name="Slide Number Placeholder 3"/>
          <p:cNvSpPr>
            <a:spLocks noGrp="1"/>
          </p:cNvSpPr>
          <p:nvPr>
            <p:ph type="sldNum" sz="quarter" idx="5"/>
          </p:nvPr>
        </p:nvSpPr>
        <p:spPr/>
        <p:txBody>
          <a:bodyPr/>
          <a:lstStyle/>
          <a:p>
            <a:fld id="{CF6AC4CF-0F35-8B4C-8DCB-2163EA834343}" type="slidenum">
              <a:rPr lang="en-US" smtClean="0"/>
              <a:t>4</a:t>
            </a:fld>
            <a:endParaRPr lang="en-US"/>
          </a:p>
        </p:txBody>
      </p:sp>
    </p:spTree>
    <p:extLst>
      <p:ext uri="{BB962C8B-B14F-4D97-AF65-F5344CB8AC3E}">
        <p14:creationId xmlns:p14="http://schemas.microsoft.com/office/powerpoint/2010/main" val="225616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just read the text, expand a bit, as you run through the fades]</a:t>
            </a:r>
          </a:p>
        </p:txBody>
      </p:sp>
      <p:sp>
        <p:nvSpPr>
          <p:cNvPr id="4" name="Slide Number Placeholder 3"/>
          <p:cNvSpPr>
            <a:spLocks noGrp="1"/>
          </p:cNvSpPr>
          <p:nvPr>
            <p:ph type="sldNum" sz="quarter" idx="5"/>
          </p:nvPr>
        </p:nvSpPr>
        <p:spPr/>
        <p:txBody>
          <a:bodyPr/>
          <a:lstStyle/>
          <a:p>
            <a:fld id="{CF6AC4CF-0F35-8B4C-8DCB-2163EA834343}" type="slidenum">
              <a:rPr lang="en-US" smtClean="0"/>
              <a:t>5</a:t>
            </a:fld>
            <a:endParaRPr lang="en-US"/>
          </a:p>
        </p:txBody>
      </p:sp>
    </p:spTree>
    <p:extLst>
      <p:ext uri="{BB962C8B-B14F-4D97-AF65-F5344CB8AC3E}">
        <p14:creationId xmlns:p14="http://schemas.microsoft.com/office/powerpoint/2010/main" val="368715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pretty easy to tell the difference between the hissy-l /</a:t>
            </a:r>
            <a:r>
              <a:rPr lang="en-US" dirty="0" err="1"/>
              <a:t>ɬ</a:t>
            </a:r>
            <a:r>
              <a:rPr lang="en-US" dirty="0"/>
              <a:t>/ and the regular-l /l/, but here’s something you should be careful to watch out for: many students mix up the hissy-l with the TH sound, which is pronounced /</a:t>
            </a:r>
            <a:r>
              <a:rPr lang="el-GR" dirty="0"/>
              <a:t>θ</a:t>
            </a:r>
            <a:r>
              <a:rPr lang="en-CA" dirty="0"/>
              <a:t>/.</a:t>
            </a:r>
          </a:p>
          <a:p>
            <a:endParaRPr lang="en-CA" dirty="0"/>
          </a:p>
          <a:p>
            <a:r>
              <a:rPr lang="en-CA" dirty="0"/>
              <a:t>This is a natural mistake, because </a:t>
            </a:r>
            <a:r>
              <a:rPr lang="en-US" dirty="0"/>
              <a:t>/</a:t>
            </a:r>
            <a:r>
              <a:rPr lang="en-US" dirty="0" err="1"/>
              <a:t>ɬ</a:t>
            </a:r>
            <a:r>
              <a:rPr lang="en-US" dirty="0"/>
              <a:t>/ and /</a:t>
            </a:r>
            <a:r>
              <a:rPr lang="el-GR" dirty="0"/>
              <a:t>θ</a:t>
            </a:r>
            <a:r>
              <a:rPr lang="en-CA" dirty="0"/>
              <a:t>/ sound quite similar.</a:t>
            </a:r>
            <a:endParaRPr lang="en-US" dirty="0"/>
          </a:p>
        </p:txBody>
      </p:sp>
      <p:sp>
        <p:nvSpPr>
          <p:cNvPr id="4" name="Slide Number Placeholder 3"/>
          <p:cNvSpPr>
            <a:spLocks noGrp="1"/>
          </p:cNvSpPr>
          <p:nvPr>
            <p:ph type="sldNum" sz="quarter" idx="5"/>
          </p:nvPr>
        </p:nvSpPr>
        <p:spPr/>
        <p:txBody>
          <a:bodyPr/>
          <a:lstStyle/>
          <a:p>
            <a:fld id="{CF6AC4CF-0F35-8B4C-8DCB-2163EA834343}" type="slidenum">
              <a:rPr lang="en-US" smtClean="0"/>
              <a:t>6</a:t>
            </a:fld>
            <a:endParaRPr lang="en-US"/>
          </a:p>
        </p:txBody>
      </p:sp>
    </p:spTree>
    <p:extLst>
      <p:ext uri="{BB962C8B-B14F-4D97-AF65-F5344CB8AC3E}">
        <p14:creationId xmlns:p14="http://schemas.microsoft.com/office/powerpoint/2010/main" val="58754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difference between /</a:t>
            </a:r>
            <a:r>
              <a:rPr lang="en-US" dirty="0" err="1"/>
              <a:t>ɬ</a:t>
            </a:r>
            <a:r>
              <a:rPr lang="en-US" dirty="0"/>
              <a:t>/ and /</a:t>
            </a:r>
            <a:r>
              <a:rPr lang="el-GR" dirty="0"/>
              <a:t>θ</a:t>
            </a:r>
            <a:r>
              <a:rPr lang="en-CA" dirty="0"/>
              <a:t>/ is the position of the tip of your tongue. With the hissy-l  /</a:t>
            </a:r>
            <a:r>
              <a:rPr lang="en-CA" dirty="0" err="1"/>
              <a:t>ɬ</a:t>
            </a:r>
            <a:r>
              <a:rPr lang="en-CA" dirty="0"/>
              <a:t>/, as you know, the tongue touches that ridge behind your teeth. With the /</a:t>
            </a:r>
            <a:r>
              <a:rPr lang="el-GR" dirty="0"/>
              <a:t>θ</a:t>
            </a:r>
            <a:r>
              <a:rPr lang="en-CA" dirty="0"/>
              <a:t>. Sound, the tip of your tongue is further FORWARD, and you have the tip of the tongue IN BETWEEN THE TEETH.</a:t>
            </a:r>
          </a:p>
          <a:p>
            <a:endParaRPr lang="en-CA" dirty="0"/>
          </a:p>
          <a:p>
            <a:r>
              <a:rPr lang="en-CA" dirty="0"/>
              <a:t>Otherwise the sounds are quite similar. There is no vibration in the throat with either of them, and both have heavy friction. That’s why many students can mix them up. </a:t>
            </a:r>
          </a:p>
          <a:p>
            <a:endParaRPr lang="en-CA" dirty="0"/>
          </a:p>
          <a:p>
            <a:r>
              <a:rPr lang="en-CA" dirty="0"/>
              <a:t>Try saying them, and see if you can feel the difference in where the tip of your tongue goes: hissy-l </a:t>
            </a:r>
            <a:r>
              <a:rPr lang="en-CA" dirty="0" err="1"/>
              <a:t>ɬɬɬɬɬɬ</a:t>
            </a:r>
            <a:r>
              <a:rPr lang="en-CA" dirty="0"/>
              <a:t> (ridge)., then the </a:t>
            </a:r>
            <a:r>
              <a:rPr lang="en-CA" dirty="0" err="1"/>
              <a:t>th</a:t>
            </a:r>
            <a:r>
              <a:rPr lang="en-CA" dirty="0"/>
              <a:t>-sound /</a:t>
            </a:r>
            <a:r>
              <a:rPr lang="el-GR" dirty="0" err="1"/>
              <a:t>θθθθθθθ</a:t>
            </a:r>
            <a:r>
              <a:rPr lang="en-CA" dirty="0"/>
              <a:t>/ (between teeth).</a:t>
            </a:r>
            <a:endParaRPr lang="en-US" dirty="0"/>
          </a:p>
        </p:txBody>
      </p:sp>
      <p:sp>
        <p:nvSpPr>
          <p:cNvPr id="4" name="Slide Number Placeholder 3"/>
          <p:cNvSpPr>
            <a:spLocks noGrp="1"/>
          </p:cNvSpPr>
          <p:nvPr>
            <p:ph type="sldNum" sz="quarter" idx="5"/>
          </p:nvPr>
        </p:nvSpPr>
        <p:spPr/>
        <p:txBody>
          <a:bodyPr/>
          <a:lstStyle/>
          <a:p>
            <a:fld id="{CF6AC4CF-0F35-8B4C-8DCB-2163EA834343}" type="slidenum">
              <a:rPr lang="en-US" smtClean="0"/>
              <a:t>7</a:t>
            </a:fld>
            <a:endParaRPr lang="en-US"/>
          </a:p>
        </p:txBody>
      </p:sp>
    </p:spTree>
    <p:extLst>
      <p:ext uri="{BB962C8B-B14F-4D97-AF65-F5344CB8AC3E}">
        <p14:creationId xmlns:p14="http://schemas.microsoft.com/office/powerpoint/2010/main" val="238006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comparing the </a:t>
            </a:r>
            <a:r>
              <a:rPr lang="en-US" dirty="0" err="1"/>
              <a:t>lh</a:t>
            </a:r>
            <a:r>
              <a:rPr lang="en-US" dirty="0"/>
              <a:t> /</a:t>
            </a:r>
            <a:r>
              <a:rPr lang="en-US" dirty="0" err="1"/>
              <a:t>ɬ</a:t>
            </a:r>
            <a:r>
              <a:rPr lang="en-US" dirty="0"/>
              <a:t>/ with the </a:t>
            </a:r>
            <a:r>
              <a:rPr lang="en-US" dirty="0" err="1"/>
              <a:t>th</a:t>
            </a:r>
            <a:r>
              <a:rPr lang="en-US" dirty="0"/>
              <a:t> /</a:t>
            </a:r>
            <a:r>
              <a:rPr lang="el-GR" dirty="0"/>
              <a:t>θ</a:t>
            </a:r>
            <a:r>
              <a:rPr lang="en-CA" dirty="0"/>
              <a:t>/  </a:t>
            </a:r>
            <a:r>
              <a:rPr lang="en-US" dirty="0" err="1"/>
              <a:t>lhlhllhlhemexw</a:t>
            </a:r>
            <a:r>
              <a:rPr lang="en-US" dirty="0"/>
              <a:t> </a:t>
            </a:r>
            <a:r>
              <a:rPr lang="en-US" dirty="0" err="1"/>
              <a:t>bebings</a:t>
            </a:r>
            <a:r>
              <a:rPr lang="en-US" dirty="0"/>
              <a:t> with the hissy-l, and your tongue is touching the ridge. </a:t>
            </a:r>
            <a:r>
              <a:rPr lang="en-US" dirty="0" err="1"/>
              <a:t>Thththelmet</a:t>
            </a:r>
            <a:r>
              <a:rPr lang="en-US" dirty="0"/>
              <a:t> begins with the </a:t>
            </a:r>
            <a:r>
              <a:rPr lang="en-US" dirty="0" err="1"/>
              <a:t>th</a:t>
            </a:r>
            <a:r>
              <a:rPr lang="en-US" dirty="0"/>
              <a:t>-sound, and your tip of your tongue is further forward, between your teeth.</a:t>
            </a:r>
          </a:p>
        </p:txBody>
      </p:sp>
      <p:sp>
        <p:nvSpPr>
          <p:cNvPr id="4" name="Slide Number Placeholder 3"/>
          <p:cNvSpPr>
            <a:spLocks noGrp="1"/>
          </p:cNvSpPr>
          <p:nvPr>
            <p:ph type="sldNum" sz="quarter" idx="5"/>
          </p:nvPr>
        </p:nvSpPr>
        <p:spPr/>
        <p:txBody>
          <a:bodyPr/>
          <a:lstStyle/>
          <a:p>
            <a:fld id="{CF6AC4CF-0F35-8B4C-8DCB-2163EA834343}" type="slidenum">
              <a:rPr lang="en-US" smtClean="0"/>
              <a:t>8</a:t>
            </a:fld>
            <a:endParaRPr lang="en-US"/>
          </a:p>
        </p:txBody>
      </p:sp>
    </p:spTree>
    <p:extLst>
      <p:ext uri="{BB962C8B-B14F-4D97-AF65-F5344CB8AC3E}">
        <p14:creationId xmlns:p14="http://schemas.microsoft.com/office/powerpoint/2010/main" val="1765144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sum up: </a:t>
            </a:r>
            <a:r>
              <a:rPr lang="en-US" dirty="0" err="1"/>
              <a:t>ɬ</a:t>
            </a:r>
            <a:r>
              <a:rPr lang="en-US" dirty="0"/>
              <a:t> is the ‘hissy’ version of l. </a:t>
            </a:r>
          </a:p>
        </p:txBody>
      </p:sp>
      <p:sp>
        <p:nvSpPr>
          <p:cNvPr id="4" name="Slide Number Placeholder 3"/>
          <p:cNvSpPr>
            <a:spLocks noGrp="1"/>
          </p:cNvSpPr>
          <p:nvPr>
            <p:ph type="sldNum" sz="quarter" idx="5"/>
          </p:nvPr>
        </p:nvSpPr>
        <p:spPr/>
        <p:txBody>
          <a:bodyPr/>
          <a:lstStyle/>
          <a:p>
            <a:fld id="{CF6AC4CF-0F35-8B4C-8DCB-2163EA834343}" type="slidenum">
              <a:rPr lang="en-US" smtClean="0"/>
              <a:t>9</a:t>
            </a:fld>
            <a:endParaRPr lang="en-US"/>
          </a:p>
        </p:txBody>
      </p:sp>
    </p:spTree>
    <p:extLst>
      <p:ext uri="{BB962C8B-B14F-4D97-AF65-F5344CB8AC3E}">
        <p14:creationId xmlns:p14="http://schemas.microsoft.com/office/powerpoint/2010/main" val="155370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BB8E-BCDA-BED1-1FA0-C6C890EAA8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54BB79-245D-D692-E029-B611179F2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BACCDA-A0EB-A4BF-1B31-6913B68AD50A}"/>
              </a:ext>
            </a:extLst>
          </p:cNvPr>
          <p:cNvSpPr>
            <a:spLocks noGrp="1"/>
          </p:cNvSpPr>
          <p:nvPr>
            <p:ph type="dt" sz="half" idx="10"/>
          </p:nvPr>
        </p:nvSpPr>
        <p:spPr/>
        <p:txBody>
          <a:bodyPr/>
          <a:lstStyle/>
          <a:p>
            <a:fld id="{424154B3-3DBE-3549-A2E9-80C97A081BCD}" type="datetimeFigureOut">
              <a:rPr lang="en-US" smtClean="0"/>
              <a:t>10/13/23</a:t>
            </a:fld>
            <a:endParaRPr lang="en-US"/>
          </a:p>
        </p:txBody>
      </p:sp>
      <p:sp>
        <p:nvSpPr>
          <p:cNvPr id="5" name="Footer Placeholder 4">
            <a:extLst>
              <a:ext uri="{FF2B5EF4-FFF2-40B4-BE49-F238E27FC236}">
                <a16:creationId xmlns:a16="http://schemas.microsoft.com/office/drawing/2014/main" id="{E346D36B-02D5-E2E0-D810-C873849B5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5403F-40B9-0D09-7BF5-EB98E923594F}"/>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75920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7272-C3A1-FF96-47CC-C00AB55DC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392D39-5552-803D-79BB-F2198E273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60013-3616-9F7A-1C98-8B433FA3BAE4}"/>
              </a:ext>
            </a:extLst>
          </p:cNvPr>
          <p:cNvSpPr>
            <a:spLocks noGrp="1"/>
          </p:cNvSpPr>
          <p:nvPr>
            <p:ph type="dt" sz="half" idx="10"/>
          </p:nvPr>
        </p:nvSpPr>
        <p:spPr/>
        <p:txBody>
          <a:bodyPr/>
          <a:lstStyle/>
          <a:p>
            <a:fld id="{424154B3-3DBE-3549-A2E9-80C97A081BCD}" type="datetimeFigureOut">
              <a:rPr lang="en-US" smtClean="0"/>
              <a:t>10/13/23</a:t>
            </a:fld>
            <a:endParaRPr lang="en-US"/>
          </a:p>
        </p:txBody>
      </p:sp>
      <p:sp>
        <p:nvSpPr>
          <p:cNvPr id="5" name="Footer Placeholder 4">
            <a:extLst>
              <a:ext uri="{FF2B5EF4-FFF2-40B4-BE49-F238E27FC236}">
                <a16:creationId xmlns:a16="http://schemas.microsoft.com/office/drawing/2014/main" id="{D830B585-EBB3-671C-6136-9D69BC6D4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FC126-E066-7455-E1A1-28F5450A5FB1}"/>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17105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6EBF42-839C-C24B-E21E-ABE28CA9BB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040DAC-08FA-8861-4E43-C3F6D9501C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430AB-3976-15C2-D46D-27475679BC1F}"/>
              </a:ext>
            </a:extLst>
          </p:cNvPr>
          <p:cNvSpPr>
            <a:spLocks noGrp="1"/>
          </p:cNvSpPr>
          <p:nvPr>
            <p:ph type="dt" sz="half" idx="10"/>
          </p:nvPr>
        </p:nvSpPr>
        <p:spPr/>
        <p:txBody>
          <a:bodyPr/>
          <a:lstStyle/>
          <a:p>
            <a:fld id="{424154B3-3DBE-3549-A2E9-80C97A081BCD}" type="datetimeFigureOut">
              <a:rPr lang="en-US" smtClean="0"/>
              <a:t>10/13/23</a:t>
            </a:fld>
            <a:endParaRPr lang="en-US"/>
          </a:p>
        </p:txBody>
      </p:sp>
      <p:sp>
        <p:nvSpPr>
          <p:cNvPr id="5" name="Footer Placeholder 4">
            <a:extLst>
              <a:ext uri="{FF2B5EF4-FFF2-40B4-BE49-F238E27FC236}">
                <a16:creationId xmlns:a16="http://schemas.microsoft.com/office/drawing/2014/main" id="{BEF2E96F-BDE3-D76C-6853-2658672EE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C404A-D0EF-7B27-5815-78BA2F7D697F}"/>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247686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62B4-513A-1A02-DF92-06C12055B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28407-AF5C-5F74-12ED-1F33678C31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42F10-C9DB-73E9-17FF-B176E58E3640}"/>
              </a:ext>
            </a:extLst>
          </p:cNvPr>
          <p:cNvSpPr>
            <a:spLocks noGrp="1"/>
          </p:cNvSpPr>
          <p:nvPr>
            <p:ph type="dt" sz="half" idx="10"/>
          </p:nvPr>
        </p:nvSpPr>
        <p:spPr/>
        <p:txBody>
          <a:bodyPr/>
          <a:lstStyle/>
          <a:p>
            <a:fld id="{424154B3-3DBE-3549-A2E9-80C97A081BCD}" type="datetimeFigureOut">
              <a:rPr lang="en-US" smtClean="0"/>
              <a:t>10/13/23</a:t>
            </a:fld>
            <a:endParaRPr lang="en-US"/>
          </a:p>
        </p:txBody>
      </p:sp>
      <p:sp>
        <p:nvSpPr>
          <p:cNvPr id="5" name="Footer Placeholder 4">
            <a:extLst>
              <a:ext uri="{FF2B5EF4-FFF2-40B4-BE49-F238E27FC236}">
                <a16:creationId xmlns:a16="http://schemas.microsoft.com/office/drawing/2014/main" id="{7B5E1381-69AB-69AE-7F85-D6407407B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5967B-E800-5583-1292-8EA7DBC7E730}"/>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137645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6458-2282-1F91-BBCB-DCF3D8F83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A263A-C012-3773-CBB7-6A1A1C9BB2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2F2DA-17E5-E0FA-F619-C498DFA039E9}"/>
              </a:ext>
            </a:extLst>
          </p:cNvPr>
          <p:cNvSpPr>
            <a:spLocks noGrp="1"/>
          </p:cNvSpPr>
          <p:nvPr>
            <p:ph type="dt" sz="half" idx="10"/>
          </p:nvPr>
        </p:nvSpPr>
        <p:spPr/>
        <p:txBody>
          <a:bodyPr/>
          <a:lstStyle/>
          <a:p>
            <a:fld id="{424154B3-3DBE-3549-A2E9-80C97A081BCD}" type="datetimeFigureOut">
              <a:rPr lang="en-US" smtClean="0"/>
              <a:t>10/13/23</a:t>
            </a:fld>
            <a:endParaRPr lang="en-US"/>
          </a:p>
        </p:txBody>
      </p:sp>
      <p:sp>
        <p:nvSpPr>
          <p:cNvPr id="5" name="Footer Placeholder 4">
            <a:extLst>
              <a:ext uri="{FF2B5EF4-FFF2-40B4-BE49-F238E27FC236}">
                <a16:creationId xmlns:a16="http://schemas.microsoft.com/office/drawing/2014/main" id="{69BB2F5C-7D31-622C-CDF4-112423D5C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4A4AB-59F4-51CB-F50A-C7697237DFF2}"/>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96502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7957-5271-89D6-FB6D-65EA918E4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A30DA-FEF1-FFDB-206E-BEB4E727C0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2433A8-033E-A837-1F08-E4F0ED1684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4BF5E9-0152-7262-9D96-707E1465875A}"/>
              </a:ext>
            </a:extLst>
          </p:cNvPr>
          <p:cNvSpPr>
            <a:spLocks noGrp="1"/>
          </p:cNvSpPr>
          <p:nvPr>
            <p:ph type="dt" sz="half" idx="10"/>
          </p:nvPr>
        </p:nvSpPr>
        <p:spPr/>
        <p:txBody>
          <a:bodyPr/>
          <a:lstStyle/>
          <a:p>
            <a:fld id="{424154B3-3DBE-3549-A2E9-80C97A081BCD}" type="datetimeFigureOut">
              <a:rPr lang="en-US" smtClean="0"/>
              <a:t>10/13/23</a:t>
            </a:fld>
            <a:endParaRPr lang="en-US"/>
          </a:p>
        </p:txBody>
      </p:sp>
      <p:sp>
        <p:nvSpPr>
          <p:cNvPr id="6" name="Footer Placeholder 5">
            <a:extLst>
              <a:ext uri="{FF2B5EF4-FFF2-40B4-BE49-F238E27FC236}">
                <a16:creationId xmlns:a16="http://schemas.microsoft.com/office/drawing/2014/main" id="{CFD3DEB0-9DC8-EC6A-296B-5B4FFC345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CEAEC-14B4-1447-E3C7-891647C3E3C7}"/>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352809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C2BD-AB2F-CD4C-1F22-B8B1D666B1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A40C4-F179-E3D6-CD21-27D5A5A390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B54DC9-8092-1218-B91C-7B0971C560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9BB27-AE98-F246-8A7E-90C9B786E1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A1E41-BDBC-9154-8A05-A27A3966BD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6F86A7-A2FE-F965-179D-5EB7C3758C86}"/>
              </a:ext>
            </a:extLst>
          </p:cNvPr>
          <p:cNvSpPr>
            <a:spLocks noGrp="1"/>
          </p:cNvSpPr>
          <p:nvPr>
            <p:ph type="dt" sz="half" idx="10"/>
          </p:nvPr>
        </p:nvSpPr>
        <p:spPr/>
        <p:txBody>
          <a:bodyPr/>
          <a:lstStyle/>
          <a:p>
            <a:fld id="{424154B3-3DBE-3549-A2E9-80C97A081BCD}" type="datetimeFigureOut">
              <a:rPr lang="en-US" smtClean="0"/>
              <a:t>10/13/23</a:t>
            </a:fld>
            <a:endParaRPr lang="en-US"/>
          </a:p>
        </p:txBody>
      </p:sp>
      <p:sp>
        <p:nvSpPr>
          <p:cNvPr id="8" name="Footer Placeholder 7">
            <a:extLst>
              <a:ext uri="{FF2B5EF4-FFF2-40B4-BE49-F238E27FC236}">
                <a16:creationId xmlns:a16="http://schemas.microsoft.com/office/drawing/2014/main" id="{FC719AA9-487F-26B4-B575-A5B867B7D9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11211-7E2B-4AA6-D2DE-500372410D07}"/>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198578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6FCB-DD9C-6A05-E4C6-EFF63CC3C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A47C2C-B127-A5A9-BF92-A6C266B8EDA0}"/>
              </a:ext>
            </a:extLst>
          </p:cNvPr>
          <p:cNvSpPr>
            <a:spLocks noGrp="1"/>
          </p:cNvSpPr>
          <p:nvPr>
            <p:ph type="dt" sz="half" idx="10"/>
          </p:nvPr>
        </p:nvSpPr>
        <p:spPr/>
        <p:txBody>
          <a:bodyPr/>
          <a:lstStyle/>
          <a:p>
            <a:fld id="{424154B3-3DBE-3549-A2E9-80C97A081BCD}" type="datetimeFigureOut">
              <a:rPr lang="en-US" smtClean="0"/>
              <a:t>10/13/23</a:t>
            </a:fld>
            <a:endParaRPr lang="en-US"/>
          </a:p>
        </p:txBody>
      </p:sp>
      <p:sp>
        <p:nvSpPr>
          <p:cNvPr id="4" name="Footer Placeholder 3">
            <a:extLst>
              <a:ext uri="{FF2B5EF4-FFF2-40B4-BE49-F238E27FC236}">
                <a16:creationId xmlns:a16="http://schemas.microsoft.com/office/drawing/2014/main" id="{7EB1D232-4E4D-3709-BDD9-935FF6E2EE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C1C8D9-AB55-EF01-A722-2A4486082418}"/>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219935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5A08D7-EE78-A004-D5BA-4B7D5FE7ED66}"/>
              </a:ext>
            </a:extLst>
          </p:cNvPr>
          <p:cNvSpPr>
            <a:spLocks noGrp="1"/>
          </p:cNvSpPr>
          <p:nvPr>
            <p:ph type="dt" sz="half" idx="10"/>
          </p:nvPr>
        </p:nvSpPr>
        <p:spPr/>
        <p:txBody>
          <a:bodyPr/>
          <a:lstStyle/>
          <a:p>
            <a:fld id="{424154B3-3DBE-3549-A2E9-80C97A081BCD}" type="datetimeFigureOut">
              <a:rPr lang="en-US" smtClean="0"/>
              <a:t>10/13/23</a:t>
            </a:fld>
            <a:endParaRPr lang="en-US"/>
          </a:p>
        </p:txBody>
      </p:sp>
      <p:sp>
        <p:nvSpPr>
          <p:cNvPr id="3" name="Footer Placeholder 2">
            <a:extLst>
              <a:ext uri="{FF2B5EF4-FFF2-40B4-BE49-F238E27FC236}">
                <a16:creationId xmlns:a16="http://schemas.microsoft.com/office/drawing/2014/main" id="{FDD4F5B7-6E9A-2EAB-0D35-3B9B336FE1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C9CC85-FE39-071B-63D7-E8269B5799D2}"/>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253386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B194-CADF-C112-3F8F-339BCCA25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323919-E169-3A7A-66EE-65579FFD7D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CB0770-ED29-7523-8284-870C950E5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53521-7BC5-8CAB-5465-C0E05240800D}"/>
              </a:ext>
            </a:extLst>
          </p:cNvPr>
          <p:cNvSpPr>
            <a:spLocks noGrp="1"/>
          </p:cNvSpPr>
          <p:nvPr>
            <p:ph type="dt" sz="half" idx="10"/>
          </p:nvPr>
        </p:nvSpPr>
        <p:spPr/>
        <p:txBody>
          <a:bodyPr/>
          <a:lstStyle/>
          <a:p>
            <a:fld id="{424154B3-3DBE-3549-A2E9-80C97A081BCD}" type="datetimeFigureOut">
              <a:rPr lang="en-US" smtClean="0"/>
              <a:t>10/13/23</a:t>
            </a:fld>
            <a:endParaRPr lang="en-US"/>
          </a:p>
        </p:txBody>
      </p:sp>
      <p:sp>
        <p:nvSpPr>
          <p:cNvPr id="6" name="Footer Placeholder 5">
            <a:extLst>
              <a:ext uri="{FF2B5EF4-FFF2-40B4-BE49-F238E27FC236}">
                <a16:creationId xmlns:a16="http://schemas.microsoft.com/office/drawing/2014/main" id="{09725845-EEDA-6404-0B3C-8E2698D89A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2E26A-BE4E-9780-3089-09EA94654D71}"/>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213111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7548-9756-E696-86F9-1E6065265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B086E-B375-DAFD-63BC-1B0C1C629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EDDC1-5901-46E1-CC52-CA0D0DE39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BCE264-5074-1A5F-47FA-6734E4DDB647}"/>
              </a:ext>
            </a:extLst>
          </p:cNvPr>
          <p:cNvSpPr>
            <a:spLocks noGrp="1"/>
          </p:cNvSpPr>
          <p:nvPr>
            <p:ph type="dt" sz="half" idx="10"/>
          </p:nvPr>
        </p:nvSpPr>
        <p:spPr/>
        <p:txBody>
          <a:bodyPr/>
          <a:lstStyle/>
          <a:p>
            <a:fld id="{424154B3-3DBE-3549-A2E9-80C97A081BCD}" type="datetimeFigureOut">
              <a:rPr lang="en-US" smtClean="0"/>
              <a:t>10/13/23</a:t>
            </a:fld>
            <a:endParaRPr lang="en-US"/>
          </a:p>
        </p:txBody>
      </p:sp>
      <p:sp>
        <p:nvSpPr>
          <p:cNvPr id="6" name="Footer Placeholder 5">
            <a:extLst>
              <a:ext uri="{FF2B5EF4-FFF2-40B4-BE49-F238E27FC236}">
                <a16:creationId xmlns:a16="http://schemas.microsoft.com/office/drawing/2014/main" id="{D0D88274-213B-0B2A-A011-4AB3D19C9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FC844-56DD-82EA-07E4-D01EED2A4562}"/>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120914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B0B829-5A7B-BDDA-B3C1-E90C75373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40AF5A-2B91-130A-97D2-8183193AD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0FFE2-8F9A-9A61-FC39-E361731904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154B3-3DBE-3549-A2E9-80C97A081BCD}" type="datetimeFigureOut">
              <a:rPr lang="en-US" smtClean="0"/>
              <a:t>10/13/23</a:t>
            </a:fld>
            <a:endParaRPr lang="en-US"/>
          </a:p>
        </p:txBody>
      </p:sp>
      <p:sp>
        <p:nvSpPr>
          <p:cNvPr id="5" name="Footer Placeholder 4">
            <a:extLst>
              <a:ext uri="{FF2B5EF4-FFF2-40B4-BE49-F238E27FC236}">
                <a16:creationId xmlns:a16="http://schemas.microsoft.com/office/drawing/2014/main" id="{1DC0FFE8-21B0-9E51-DA4F-09B1878D1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BA3623-F9CD-5786-7309-DF1626E6C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B2C2C-011C-D045-BBF6-4575C6F8AB26}" type="slidenum">
              <a:rPr lang="en-US" smtClean="0"/>
              <a:t>‹#›</a:t>
            </a:fld>
            <a:endParaRPr lang="en-US"/>
          </a:p>
        </p:txBody>
      </p:sp>
    </p:spTree>
    <p:extLst>
      <p:ext uri="{BB962C8B-B14F-4D97-AF65-F5344CB8AC3E}">
        <p14:creationId xmlns:p14="http://schemas.microsoft.com/office/powerpoint/2010/main" val="157912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public-domain-image.com/full-image/nature-landscapes-public-domain-images-pictures/rain-public-domain-images-pictures/rain-droplets.jpg.html"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www.public-domain-image.com/full-image/nature-landscapes-public-domain-images-pictures/rain-public-domain-images-pictures/rain-droplets.jpg.html"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and grey background with a black square&#10;&#10;Description automatically generated with medium confidence">
            <a:extLst>
              <a:ext uri="{FF2B5EF4-FFF2-40B4-BE49-F238E27FC236}">
                <a16:creationId xmlns:a16="http://schemas.microsoft.com/office/drawing/2014/main" id="{23C107DC-C2CD-DF03-D810-BDF11DA40DCC}"/>
              </a:ext>
            </a:extLst>
          </p:cNvPr>
          <p:cNvPicPr>
            <a:picLocks noChangeAspect="1"/>
          </p:cNvPicPr>
          <p:nvPr/>
        </p:nvPicPr>
        <p:blipFill rotWithShape="1">
          <a:blip r:embed="rId3"/>
          <a:srcRect l="23799" t="34067" r="2200" b="20339"/>
          <a:stretch/>
        </p:blipFill>
        <p:spPr>
          <a:xfrm>
            <a:off x="0" y="0"/>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2963916" y="957010"/>
            <a:ext cx="6264166" cy="3605048"/>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F4DCA5-5487-452A-8A64-25FBE71D522B}"/>
              </a:ext>
            </a:extLst>
          </p:cNvPr>
          <p:cNvSpPr>
            <a:spLocks noGrp="1"/>
          </p:cNvSpPr>
          <p:nvPr>
            <p:ph type="ctrTitle"/>
          </p:nvPr>
        </p:nvSpPr>
        <p:spPr>
          <a:xfrm>
            <a:off x="1523999" y="1138838"/>
            <a:ext cx="9144000" cy="2411669"/>
          </a:xfrm>
          <a:effectLst>
            <a:outerShdw blurRad="50800" dist="38100" dir="2700000" algn="tl" rotWithShape="0">
              <a:prstClr val="black">
                <a:alpha val="40000"/>
              </a:prstClr>
            </a:outerShdw>
          </a:effectLst>
        </p:spPr>
        <p:txBody>
          <a:bodyPr/>
          <a:lstStyle/>
          <a:p>
            <a:r>
              <a:rPr lang="en-US" sz="9600" b="1" dirty="0" err="1">
                <a:latin typeface="Arial" panose="020B0604020202020204" pitchFamily="34" charset="0"/>
                <a:cs typeface="Arial" panose="020B0604020202020204" pitchFamily="34" charset="0"/>
              </a:rPr>
              <a:t>lh</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hissy l</a:t>
            </a:r>
          </a:p>
        </p:txBody>
      </p:sp>
    </p:spTree>
    <p:extLst>
      <p:ext uri="{BB962C8B-B14F-4D97-AF65-F5344CB8AC3E}">
        <p14:creationId xmlns:p14="http://schemas.microsoft.com/office/powerpoint/2010/main" val="7894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grey background with a black square&#10;&#10;Description automatically generated with medium confidence">
            <a:extLst>
              <a:ext uri="{FF2B5EF4-FFF2-40B4-BE49-F238E27FC236}">
                <a16:creationId xmlns:a16="http://schemas.microsoft.com/office/drawing/2014/main" id="{F3B34EAF-6068-1EA8-D3C9-3656A375530D}"/>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591225" y="536467"/>
            <a:ext cx="10627096" cy="5785065"/>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206842" y="1364115"/>
            <a:ext cx="6187339" cy="587017"/>
          </a:xfrm>
        </p:spPr>
        <p:txBody>
          <a:bodyPr>
            <a:normAutofit fontScale="90000"/>
          </a:bodyPr>
          <a:lstStyle/>
          <a:p>
            <a:pPr algn="l"/>
            <a:r>
              <a:rPr lang="en-US" sz="2000" b="1" i="1" dirty="0">
                <a:solidFill>
                  <a:schemeClr val="bg1"/>
                </a:solidFill>
                <a:latin typeface="Arial" panose="020B0604020202020204" pitchFamily="34" charset="0"/>
                <a:cs typeface="Arial" panose="020B0604020202020204" pitchFamily="34" charset="0"/>
              </a:rPr>
              <a:t>Side note</a:t>
            </a:r>
            <a:br>
              <a:rPr lang="en-US" sz="2000" b="1" i="1" dirty="0">
                <a:solidFill>
                  <a:schemeClr val="bg1"/>
                </a:solidFill>
                <a:latin typeface="Arial" panose="020B0604020202020204" pitchFamily="34" charset="0"/>
                <a:cs typeface="Arial" panose="020B0604020202020204" pitchFamily="34" charset="0"/>
              </a:rPr>
            </a:br>
            <a:br>
              <a:rPr lang="en-US" sz="3200" b="1" i="1" dirty="0">
                <a:solidFill>
                  <a:schemeClr val="bg1"/>
                </a:solidFill>
                <a:latin typeface="Arial" panose="020B0604020202020204" pitchFamily="34" charset="0"/>
                <a:cs typeface="Arial" panose="020B0604020202020204" pitchFamily="34" charset="0"/>
              </a:rPr>
            </a:br>
            <a:r>
              <a:rPr lang="en-US" sz="3200" b="1" i="1" dirty="0" err="1">
                <a:solidFill>
                  <a:schemeClr val="bg1"/>
                </a:solidFill>
                <a:latin typeface="Arial" panose="020B0604020202020204" pitchFamily="34" charset="0"/>
                <a:cs typeface="Arial" panose="020B0604020202020204" pitchFamily="34" charset="0"/>
              </a:rPr>
              <a:t>lh</a:t>
            </a:r>
            <a:r>
              <a:rPr lang="en-US" sz="3200" b="1" i="1"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in other languages</a:t>
            </a:r>
            <a:endParaRPr lang="en-US" sz="3200" dirty="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266CF770-CC3C-46DA-C280-2DAFDD97AFBE}"/>
              </a:ext>
            </a:extLst>
          </p:cNvPr>
          <p:cNvSpPr txBox="1">
            <a:spLocks/>
          </p:cNvSpPr>
          <p:nvPr/>
        </p:nvSpPr>
        <p:spPr>
          <a:xfrm>
            <a:off x="3650255" y="3075238"/>
            <a:ext cx="4369279"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In </a:t>
            </a:r>
            <a:r>
              <a:rPr lang="en-CA" sz="2400" b="1" dirty="0" err="1">
                <a:latin typeface="Arial" panose="020B0604020202020204" pitchFamily="34" charset="0"/>
                <a:cs typeface="Arial" panose="020B0604020202020204" pitchFamily="34" charset="0"/>
              </a:rPr>
              <a:t>hən̓q̓əmin̓əm</a:t>
            </a:r>
            <a:r>
              <a:rPr lang="en-CA" sz="2400" b="1" dirty="0">
                <a:latin typeface="Arial" panose="020B0604020202020204" pitchFamily="34" charset="0"/>
                <a:cs typeface="Arial" panose="020B0604020202020204" pitchFamily="34" charset="0"/>
              </a:rPr>
              <a:t>̓ written </a:t>
            </a:r>
            <a:r>
              <a:rPr lang="en-CA" sz="2400" b="1" i="1" dirty="0" err="1">
                <a:latin typeface="Arial" panose="020B0604020202020204" pitchFamily="34" charset="0"/>
                <a:cs typeface="Arial" panose="020B0604020202020204" pitchFamily="34" charset="0"/>
              </a:rPr>
              <a:t>ɫ</a:t>
            </a:r>
            <a:endParaRPr lang="en-US" sz="3600" b="1"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52425B22-FD36-0BF3-C6CD-9F1A31122FDC}"/>
              </a:ext>
            </a:extLst>
          </p:cNvPr>
          <p:cNvSpPr txBox="1">
            <a:spLocks/>
          </p:cNvSpPr>
          <p:nvPr/>
        </p:nvSpPr>
        <p:spPr>
          <a:xfrm>
            <a:off x="3650255" y="2485271"/>
            <a:ext cx="6185723"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In </a:t>
            </a:r>
            <a:r>
              <a:rPr lang="en-CA" sz="2400" b="1" dirty="0" err="1">
                <a:latin typeface="Arial" panose="020B0604020202020204" pitchFamily="34" charset="0"/>
                <a:cs typeface="Arial" panose="020B0604020202020204" pitchFamily="34" charset="0"/>
              </a:rPr>
              <a:t>Hul’q’umi’num</a:t>
            </a:r>
            <a:r>
              <a:rPr lang="en-CA" sz="2400" b="1" dirty="0">
                <a:latin typeface="Arial" panose="020B0604020202020204" pitchFamily="34" charset="0"/>
                <a:cs typeface="Arial" panose="020B0604020202020204" pitchFamily="34" charset="0"/>
              </a:rPr>
              <a:t>’ written </a:t>
            </a:r>
            <a:r>
              <a:rPr lang="en-CA" sz="2400" b="1" i="1" dirty="0" err="1">
                <a:latin typeface="Arial" panose="020B0604020202020204" pitchFamily="34" charset="0"/>
                <a:cs typeface="Arial" panose="020B0604020202020204" pitchFamily="34" charset="0"/>
              </a:rPr>
              <a:t>lh</a:t>
            </a:r>
            <a:r>
              <a:rPr lang="en-CA" sz="2400" b="1" i="1" dirty="0">
                <a:latin typeface="Arial" panose="020B0604020202020204" pitchFamily="34" charset="0"/>
                <a:cs typeface="Arial" panose="020B0604020202020204" pitchFamily="34" charset="0"/>
              </a:rPr>
              <a:t> (same)</a:t>
            </a:r>
            <a:r>
              <a:rPr lang="en-US" sz="2400" b="1" dirty="0">
                <a:latin typeface="Arial" panose="020B0604020202020204" pitchFamily="34" charset="0"/>
                <a:cs typeface="Arial" panose="020B0604020202020204" pitchFamily="34" charset="0"/>
              </a:rPr>
              <a:t> </a:t>
            </a:r>
          </a:p>
        </p:txBody>
      </p:sp>
      <p:sp>
        <p:nvSpPr>
          <p:cNvPr id="12" name="Title 1">
            <a:extLst>
              <a:ext uri="{FF2B5EF4-FFF2-40B4-BE49-F238E27FC236}">
                <a16:creationId xmlns:a16="http://schemas.microsoft.com/office/drawing/2014/main" id="{5754F90C-C34C-CDFF-5458-B7F77B653085}"/>
              </a:ext>
            </a:extLst>
          </p:cNvPr>
          <p:cNvSpPr txBox="1">
            <a:spLocks/>
          </p:cNvSpPr>
          <p:nvPr/>
        </p:nvSpPr>
        <p:spPr>
          <a:xfrm>
            <a:off x="3650255" y="3665205"/>
            <a:ext cx="7174264"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In </a:t>
            </a:r>
            <a:r>
              <a:rPr lang="en-CA" sz="2400" b="1" dirty="0" err="1">
                <a:latin typeface="Arial" panose="020B0604020202020204" pitchFamily="34" charset="0"/>
                <a:cs typeface="Arial" panose="020B0604020202020204" pitchFamily="34" charset="0"/>
              </a:rPr>
              <a:t>Secwepmectín</a:t>
            </a:r>
            <a:r>
              <a:rPr lang="en-CA" sz="2400" b="1" dirty="0">
                <a:latin typeface="Arial" panose="020B0604020202020204" pitchFamily="34" charset="0"/>
                <a:cs typeface="Arial" panose="020B0604020202020204" pitchFamily="34" charset="0"/>
              </a:rPr>
              <a:t> written </a:t>
            </a:r>
            <a:r>
              <a:rPr lang="en-CA" sz="2400" b="1" i="1" dirty="0">
                <a:latin typeface="Arial" panose="020B0604020202020204" pitchFamily="34" charset="0"/>
                <a:cs typeface="Arial" panose="020B0604020202020204" pitchFamily="34" charset="0"/>
              </a:rPr>
              <a:t>ll.</a:t>
            </a:r>
            <a:r>
              <a:rPr lang="en-US" sz="3600" b="1" dirty="0">
                <a:latin typeface="Arial" panose="020B0604020202020204" pitchFamily="34" charset="0"/>
                <a:cs typeface="Arial" panose="020B0604020202020204" pitchFamily="34" charset="0"/>
              </a:rPr>
              <a:t> </a:t>
            </a:r>
          </a:p>
        </p:txBody>
      </p:sp>
      <p:sp>
        <p:nvSpPr>
          <p:cNvPr id="17" name="Title 1">
            <a:extLst>
              <a:ext uri="{FF2B5EF4-FFF2-40B4-BE49-F238E27FC236}">
                <a16:creationId xmlns:a16="http://schemas.microsoft.com/office/drawing/2014/main" id="{22CD3545-0ED2-F8FF-2AC5-37060F1EB5C8}"/>
              </a:ext>
            </a:extLst>
          </p:cNvPr>
          <p:cNvSpPr txBox="1">
            <a:spLocks/>
          </p:cNvSpPr>
          <p:nvPr/>
        </p:nvSpPr>
        <p:spPr>
          <a:xfrm>
            <a:off x="3650254" y="4255173"/>
            <a:ext cx="4369279"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2400" b="1" dirty="0">
                <a:latin typeface="Arial" panose="020B0604020202020204" pitchFamily="34" charset="0"/>
                <a:cs typeface="Arial" panose="020B0604020202020204" pitchFamily="34" charset="0"/>
              </a:rPr>
              <a:t>Linguistic IPA symbol is / </a:t>
            </a:r>
            <a:r>
              <a:rPr lang="en-CA" sz="2400" b="1" dirty="0" err="1">
                <a:latin typeface="Arial" panose="020B0604020202020204" pitchFamily="34" charset="0"/>
                <a:cs typeface="Arial" panose="020B0604020202020204" pitchFamily="34" charset="0"/>
              </a:rPr>
              <a:t>ɬ</a:t>
            </a:r>
            <a:r>
              <a:rPr lang="en-CA" sz="2400" b="1" dirty="0">
                <a:latin typeface="Arial" panose="020B0604020202020204" pitchFamily="34" charset="0"/>
                <a:cs typeface="Arial" panose="020B0604020202020204" pitchFamily="34" charset="0"/>
              </a:rPr>
              <a:t> /</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6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1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grey background with a black square&#10;&#10;Description automatically generated with medium confidence">
            <a:extLst>
              <a:ext uri="{FF2B5EF4-FFF2-40B4-BE49-F238E27FC236}">
                <a16:creationId xmlns:a16="http://schemas.microsoft.com/office/drawing/2014/main" id="{DC87182A-4518-708E-768C-0FA9232EE63C}"/>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782452" y="536466"/>
            <a:ext cx="10627096" cy="5785065"/>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F4DCA5-5487-452A-8A64-25FBE71D522B}"/>
              </a:ext>
            </a:extLst>
          </p:cNvPr>
          <p:cNvSpPr>
            <a:spLocks noGrp="1"/>
          </p:cNvSpPr>
          <p:nvPr>
            <p:ph type="ctrTitle"/>
          </p:nvPr>
        </p:nvSpPr>
        <p:spPr>
          <a:xfrm>
            <a:off x="1231556" y="838156"/>
            <a:ext cx="2549611" cy="1194915"/>
          </a:xfrm>
          <a:effectLst>
            <a:outerShdw blurRad="50800" dist="38100" dir="2700000" algn="tl" rotWithShape="0">
              <a:prstClr val="black">
                <a:alpha val="40000"/>
              </a:prstClr>
            </a:outerShdw>
          </a:effectLst>
        </p:spPr>
        <p:txBody>
          <a:bodyPr>
            <a:normAutofit/>
          </a:bodyPr>
          <a:lstStyle/>
          <a:p>
            <a:pPr algn="l"/>
            <a:r>
              <a:rPr lang="en-US" sz="3200" b="1" dirty="0">
                <a:solidFill>
                  <a:schemeClr val="bg1"/>
                </a:solidFill>
                <a:latin typeface="Arial" panose="020B0604020202020204" pitchFamily="34" charset="0"/>
                <a:cs typeface="Arial" panose="020B0604020202020204" pitchFamily="34" charset="0"/>
              </a:rPr>
              <a:t>Regular l</a:t>
            </a:r>
            <a:br>
              <a:rPr lang="en-US" sz="3200" dirty="0">
                <a:solidFill>
                  <a:schemeClr val="bg1"/>
                </a:solidFill>
                <a:latin typeface="Arial" panose="020B0604020202020204" pitchFamily="34" charset="0"/>
                <a:cs typeface="Arial" panose="020B0604020202020204" pitchFamily="34" charset="0"/>
              </a:rPr>
            </a:br>
            <a:endParaRPr lang="en-US" sz="32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E33F6E3-5693-A226-00AB-FBADBECDCFB9}"/>
              </a:ext>
            </a:extLst>
          </p:cNvPr>
          <p:cNvPicPr>
            <a:picLocks noChangeAspect="1"/>
          </p:cNvPicPr>
          <p:nvPr/>
        </p:nvPicPr>
        <p:blipFill>
          <a:blip r:embed="rId4"/>
          <a:stretch>
            <a:fillRect/>
          </a:stretch>
        </p:blipFill>
        <p:spPr>
          <a:xfrm>
            <a:off x="1231556" y="1745250"/>
            <a:ext cx="5100251" cy="3672181"/>
          </a:xfrm>
          <a:prstGeom prst="rect">
            <a:avLst/>
          </a:prstGeom>
        </p:spPr>
      </p:pic>
      <p:sp>
        <p:nvSpPr>
          <p:cNvPr id="12" name="Title 1">
            <a:extLst>
              <a:ext uri="{FF2B5EF4-FFF2-40B4-BE49-F238E27FC236}">
                <a16:creationId xmlns:a16="http://schemas.microsoft.com/office/drawing/2014/main" id="{2B5873DA-94B1-6C6B-11EA-089972AFD219}"/>
              </a:ext>
            </a:extLst>
          </p:cNvPr>
          <p:cNvSpPr txBox="1">
            <a:spLocks/>
          </p:cNvSpPr>
          <p:nvPr/>
        </p:nvSpPr>
        <p:spPr>
          <a:xfrm>
            <a:off x="6647935" y="2121389"/>
            <a:ext cx="3856337" cy="56017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latin typeface="Arial" panose="020B0604020202020204" pitchFamily="34" charset="0"/>
                <a:cs typeface="Arial" panose="020B0604020202020204" pitchFamily="34" charset="0"/>
              </a:rPr>
              <a:t>Tongue touches RIDGE.</a:t>
            </a:r>
          </a:p>
        </p:txBody>
      </p:sp>
      <p:sp>
        <p:nvSpPr>
          <p:cNvPr id="13" name="Title 1">
            <a:extLst>
              <a:ext uri="{FF2B5EF4-FFF2-40B4-BE49-F238E27FC236}">
                <a16:creationId xmlns:a16="http://schemas.microsoft.com/office/drawing/2014/main" id="{8AA1060E-E825-D973-5267-41A14B95A89C}"/>
              </a:ext>
            </a:extLst>
          </p:cNvPr>
          <p:cNvSpPr txBox="1">
            <a:spLocks/>
          </p:cNvSpPr>
          <p:nvPr/>
        </p:nvSpPr>
        <p:spPr>
          <a:xfrm>
            <a:off x="6647935" y="3054307"/>
            <a:ext cx="3856337" cy="56017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latin typeface="Arial" panose="020B0604020202020204" pitchFamily="34" charset="0"/>
                <a:cs typeface="Arial" panose="020B0604020202020204" pitchFamily="34" charset="0"/>
              </a:rPr>
              <a:t>Air flows over SIDE(s)</a:t>
            </a:r>
          </a:p>
        </p:txBody>
      </p:sp>
      <p:sp>
        <p:nvSpPr>
          <p:cNvPr id="14" name="Title 1">
            <a:extLst>
              <a:ext uri="{FF2B5EF4-FFF2-40B4-BE49-F238E27FC236}">
                <a16:creationId xmlns:a16="http://schemas.microsoft.com/office/drawing/2014/main" id="{A7D8C388-F85D-C36E-0557-52CB49ED71C3}"/>
              </a:ext>
            </a:extLst>
          </p:cNvPr>
          <p:cNvSpPr txBox="1">
            <a:spLocks/>
          </p:cNvSpPr>
          <p:nvPr/>
        </p:nvSpPr>
        <p:spPr>
          <a:xfrm>
            <a:off x="6647935" y="3987225"/>
            <a:ext cx="3856337" cy="56017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latin typeface="Arial" panose="020B0604020202020204" pitchFamily="34" charset="0"/>
                <a:cs typeface="Arial" panose="020B0604020202020204" pitchFamily="34" charset="0"/>
              </a:rPr>
              <a:t>Vocal cords VIBRATE.</a:t>
            </a:r>
          </a:p>
        </p:txBody>
      </p:sp>
      <p:cxnSp>
        <p:nvCxnSpPr>
          <p:cNvPr id="34" name="Straight Connector 33">
            <a:extLst>
              <a:ext uri="{FF2B5EF4-FFF2-40B4-BE49-F238E27FC236}">
                <a16:creationId xmlns:a16="http://schemas.microsoft.com/office/drawing/2014/main" id="{2D25FF58-622E-8DEB-3EB0-6CFF1135E54A}"/>
              </a:ext>
            </a:extLst>
          </p:cNvPr>
          <p:cNvCxnSpPr/>
          <p:nvPr/>
        </p:nvCxnSpPr>
        <p:spPr>
          <a:xfrm flipV="1">
            <a:off x="3447535" y="2520778"/>
            <a:ext cx="3200400" cy="1248033"/>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5DEDF1-4D91-F771-7BAD-63D8FAE176B8}"/>
              </a:ext>
            </a:extLst>
          </p:cNvPr>
          <p:cNvCxnSpPr>
            <a:cxnSpLocks/>
          </p:cNvCxnSpPr>
          <p:nvPr/>
        </p:nvCxnSpPr>
        <p:spPr>
          <a:xfrm flipV="1">
            <a:off x="3620530" y="3393366"/>
            <a:ext cx="3027405" cy="624017"/>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3B591F9-F2B1-A202-07FB-9EF125C818D2}"/>
              </a:ext>
            </a:extLst>
          </p:cNvPr>
          <p:cNvCxnSpPr>
            <a:cxnSpLocks/>
          </p:cNvCxnSpPr>
          <p:nvPr/>
        </p:nvCxnSpPr>
        <p:spPr>
          <a:xfrm flipV="1">
            <a:off x="4287795" y="4356442"/>
            <a:ext cx="2248929" cy="858188"/>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0D58C137-A8D7-ADA9-EB95-AA1E0EA1B9AD}"/>
              </a:ext>
            </a:extLst>
          </p:cNvPr>
          <p:cNvSpPr/>
          <p:nvPr/>
        </p:nvSpPr>
        <p:spPr>
          <a:xfrm>
            <a:off x="1231556" y="5066270"/>
            <a:ext cx="560174" cy="259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5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y background with a black square&#10;&#10;Description automatically generated with medium confidence">
            <a:extLst>
              <a:ext uri="{FF2B5EF4-FFF2-40B4-BE49-F238E27FC236}">
                <a16:creationId xmlns:a16="http://schemas.microsoft.com/office/drawing/2014/main" id="{B6AC5188-C2C6-3073-B9E0-08116A60FE5A}"/>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782452" y="536466"/>
            <a:ext cx="10627096" cy="5785065"/>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E33F6E3-5693-A226-00AB-FBADBECDCFB9}"/>
              </a:ext>
            </a:extLst>
          </p:cNvPr>
          <p:cNvPicPr>
            <a:picLocks noChangeAspect="1"/>
          </p:cNvPicPr>
          <p:nvPr/>
        </p:nvPicPr>
        <p:blipFill>
          <a:blip r:embed="rId4"/>
          <a:stretch>
            <a:fillRect/>
          </a:stretch>
        </p:blipFill>
        <p:spPr>
          <a:xfrm>
            <a:off x="1231556" y="1745250"/>
            <a:ext cx="5100251" cy="3672181"/>
          </a:xfrm>
          <a:prstGeom prst="rect">
            <a:avLst/>
          </a:prstGeom>
        </p:spPr>
      </p:pic>
      <p:cxnSp>
        <p:nvCxnSpPr>
          <p:cNvPr id="34" name="Straight Connector 33">
            <a:extLst>
              <a:ext uri="{FF2B5EF4-FFF2-40B4-BE49-F238E27FC236}">
                <a16:creationId xmlns:a16="http://schemas.microsoft.com/office/drawing/2014/main" id="{2D25FF58-622E-8DEB-3EB0-6CFF1135E54A}"/>
              </a:ext>
            </a:extLst>
          </p:cNvPr>
          <p:cNvCxnSpPr/>
          <p:nvPr/>
        </p:nvCxnSpPr>
        <p:spPr>
          <a:xfrm flipV="1">
            <a:off x="3447535" y="2520778"/>
            <a:ext cx="3200400" cy="1248033"/>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5DEDF1-4D91-F771-7BAD-63D8FAE176B8}"/>
              </a:ext>
            </a:extLst>
          </p:cNvPr>
          <p:cNvCxnSpPr>
            <a:cxnSpLocks/>
          </p:cNvCxnSpPr>
          <p:nvPr/>
        </p:nvCxnSpPr>
        <p:spPr>
          <a:xfrm flipV="1">
            <a:off x="3620530" y="3393366"/>
            <a:ext cx="3027405" cy="624017"/>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3B591F9-F2B1-A202-07FB-9EF125C818D2}"/>
              </a:ext>
            </a:extLst>
          </p:cNvPr>
          <p:cNvCxnSpPr>
            <a:cxnSpLocks/>
          </p:cNvCxnSpPr>
          <p:nvPr/>
        </p:nvCxnSpPr>
        <p:spPr>
          <a:xfrm flipV="1">
            <a:off x="4287795" y="4356442"/>
            <a:ext cx="2248929" cy="858188"/>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231556" y="1089217"/>
            <a:ext cx="2549612" cy="587017"/>
          </a:xfrm>
        </p:spPr>
        <p:txBody>
          <a:bodyPr>
            <a:normAutofit/>
          </a:bodyPr>
          <a:lstStyle/>
          <a:p>
            <a:pPr algn="l"/>
            <a:r>
              <a:rPr lang="en-US" sz="3200" b="1" dirty="0" err="1">
                <a:solidFill>
                  <a:schemeClr val="bg1"/>
                </a:solidFill>
                <a:latin typeface="Arial" panose="020B0604020202020204" pitchFamily="34" charset="0"/>
                <a:cs typeface="Arial" panose="020B0604020202020204" pitchFamily="34" charset="0"/>
              </a:rPr>
              <a:t>lh</a:t>
            </a:r>
            <a:r>
              <a:rPr lang="en-US" sz="3200" b="1" dirty="0">
                <a:solidFill>
                  <a:schemeClr val="bg1"/>
                </a:solidFill>
                <a:latin typeface="Arial" panose="020B0604020202020204" pitchFamily="34" charset="0"/>
                <a:cs typeface="Arial" panose="020B0604020202020204" pitchFamily="34" charset="0"/>
              </a:rPr>
              <a:t> (‘hissy l’)</a:t>
            </a:r>
            <a:endParaRPr lang="en-US" sz="3200" dirty="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17CDB129-F38C-0E8E-3909-A6A66AD9F855}"/>
              </a:ext>
            </a:extLst>
          </p:cNvPr>
          <p:cNvSpPr txBox="1">
            <a:spLocks/>
          </p:cNvSpPr>
          <p:nvPr/>
        </p:nvSpPr>
        <p:spPr>
          <a:xfrm>
            <a:off x="6780911" y="2106590"/>
            <a:ext cx="3920040"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latin typeface="Arial" panose="020B0604020202020204" pitchFamily="34" charset="0"/>
                <a:cs typeface="Arial" panose="020B0604020202020204" pitchFamily="34" charset="0"/>
              </a:rPr>
              <a:t>Tongue is same (at ridge)</a:t>
            </a:r>
          </a:p>
        </p:txBody>
      </p:sp>
      <p:sp>
        <p:nvSpPr>
          <p:cNvPr id="17" name="Title 1">
            <a:extLst>
              <a:ext uri="{FF2B5EF4-FFF2-40B4-BE49-F238E27FC236}">
                <a16:creationId xmlns:a16="http://schemas.microsoft.com/office/drawing/2014/main" id="{FE52C41B-3A93-B7D7-BA0A-E74A8187ECC7}"/>
              </a:ext>
            </a:extLst>
          </p:cNvPr>
          <p:cNvSpPr txBox="1">
            <a:spLocks/>
          </p:cNvSpPr>
          <p:nvPr/>
        </p:nvSpPr>
        <p:spPr>
          <a:xfrm>
            <a:off x="6817982" y="2994323"/>
            <a:ext cx="3920040"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latin typeface="Arial" panose="020B0604020202020204" pitchFamily="34" charset="0"/>
                <a:cs typeface="Arial" panose="020B0604020202020204" pitchFamily="34" charset="0"/>
              </a:rPr>
              <a:t>Airflow is same (over side)</a:t>
            </a:r>
          </a:p>
        </p:txBody>
      </p:sp>
      <p:sp>
        <p:nvSpPr>
          <p:cNvPr id="18" name="Title 1">
            <a:extLst>
              <a:ext uri="{FF2B5EF4-FFF2-40B4-BE49-F238E27FC236}">
                <a16:creationId xmlns:a16="http://schemas.microsoft.com/office/drawing/2014/main" id="{FFE82EF8-655F-99A2-7572-C0A4FCC037BC}"/>
              </a:ext>
            </a:extLst>
          </p:cNvPr>
          <p:cNvSpPr txBox="1">
            <a:spLocks/>
          </p:cNvSpPr>
          <p:nvPr/>
        </p:nvSpPr>
        <p:spPr>
          <a:xfrm>
            <a:off x="6817982" y="3882056"/>
            <a:ext cx="4476094" cy="58701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latin typeface="Arial" panose="020B0604020202020204" pitchFamily="34" charset="0"/>
                <a:cs typeface="Arial" panose="020B0604020202020204" pitchFamily="34" charset="0"/>
              </a:rPr>
              <a:t>But NO VIBRATION, and ’hissy’.</a:t>
            </a:r>
          </a:p>
        </p:txBody>
      </p:sp>
      <p:sp>
        <p:nvSpPr>
          <p:cNvPr id="20" name="Rectangle 19">
            <a:extLst>
              <a:ext uri="{FF2B5EF4-FFF2-40B4-BE49-F238E27FC236}">
                <a16:creationId xmlns:a16="http://schemas.microsoft.com/office/drawing/2014/main" id="{14584536-DB87-6E69-4DC3-5794761148FF}"/>
              </a:ext>
            </a:extLst>
          </p:cNvPr>
          <p:cNvSpPr/>
          <p:nvPr/>
        </p:nvSpPr>
        <p:spPr>
          <a:xfrm>
            <a:off x="1231556" y="5066270"/>
            <a:ext cx="560174" cy="259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66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y background with a black square&#10;&#10;Description automatically generated with medium confidence">
            <a:extLst>
              <a:ext uri="{FF2B5EF4-FFF2-40B4-BE49-F238E27FC236}">
                <a16:creationId xmlns:a16="http://schemas.microsoft.com/office/drawing/2014/main" id="{B55358E5-10F9-C5AB-FC9E-A95023EAEC72}"/>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782452" y="536466"/>
            <a:ext cx="10627096" cy="5785065"/>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231555" y="1089217"/>
            <a:ext cx="4131277" cy="587017"/>
          </a:xfrm>
        </p:spPr>
        <p:txBody>
          <a:bodyPr>
            <a:normAutofit/>
          </a:bodyPr>
          <a:lstStyle/>
          <a:p>
            <a:pPr algn="l"/>
            <a:r>
              <a:rPr lang="en-US" sz="3200" b="1" dirty="0" err="1">
                <a:solidFill>
                  <a:schemeClr val="bg1"/>
                </a:solidFill>
                <a:latin typeface="Arial" panose="020B0604020202020204" pitchFamily="34" charset="0"/>
                <a:cs typeface="Arial" panose="020B0604020202020204" pitchFamily="34" charset="0"/>
              </a:rPr>
              <a:t>lh</a:t>
            </a:r>
            <a:r>
              <a:rPr lang="en-US" sz="3200" b="1" dirty="0">
                <a:solidFill>
                  <a:schemeClr val="bg1"/>
                </a:solidFill>
                <a:latin typeface="Arial" panose="020B0604020202020204" pitchFamily="34" charset="0"/>
                <a:cs typeface="Arial" panose="020B0604020202020204" pitchFamily="34" charset="0"/>
              </a:rPr>
              <a:t> </a:t>
            </a:r>
            <a:r>
              <a:rPr lang="en-US" sz="3200" b="1" i="1" dirty="0">
                <a:solidFill>
                  <a:schemeClr val="bg1"/>
                </a:solidFill>
                <a:latin typeface="Arial" panose="020B0604020202020204" pitchFamily="34" charset="0"/>
                <a:cs typeface="Arial" panose="020B0604020202020204" pitchFamily="34" charset="0"/>
              </a:rPr>
              <a:t>vs</a:t>
            </a:r>
            <a:r>
              <a:rPr lang="en-US" sz="3200" b="1" dirty="0">
                <a:solidFill>
                  <a:schemeClr val="bg1"/>
                </a:solidFill>
                <a:latin typeface="Arial" panose="020B0604020202020204" pitchFamily="34" charset="0"/>
                <a:cs typeface="Arial" panose="020B0604020202020204" pitchFamily="34" charset="0"/>
              </a:rPr>
              <a:t>. l </a:t>
            </a:r>
            <a:r>
              <a:rPr lang="en-US" sz="1800" b="1" dirty="0">
                <a:solidFill>
                  <a:schemeClr val="bg1"/>
                </a:solidFill>
                <a:latin typeface="Arial" panose="020B0604020202020204" pitchFamily="34" charset="0"/>
                <a:cs typeface="Arial" panose="020B0604020202020204" pitchFamily="34" charset="0"/>
              </a:rPr>
              <a:t>(example)</a:t>
            </a:r>
            <a:endParaRPr lang="en-US" sz="18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93F3D8C-4AE5-0C0F-3648-191D08ACC130}"/>
              </a:ext>
            </a:extLst>
          </p:cNvPr>
          <p:cNvSpPr txBox="1"/>
          <p:nvPr/>
        </p:nvSpPr>
        <p:spPr>
          <a:xfrm>
            <a:off x="3311611" y="1941715"/>
            <a:ext cx="1943099" cy="584775"/>
          </a:xfrm>
          <a:prstGeom prst="rect">
            <a:avLst/>
          </a:prstGeom>
          <a:noFill/>
        </p:spPr>
        <p:txBody>
          <a:bodyPr wrap="square">
            <a:spAutoFit/>
          </a:bodyPr>
          <a:lstStyle/>
          <a:p>
            <a:pPr algn="ctr"/>
            <a:r>
              <a:rPr lang="en-CA" sz="3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lh</a:t>
            </a:r>
            <a:r>
              <a:rPr lang="en-CA" sz="3200" dirty="0" err="1">
                <a:effectLst/>
                <a:latin typeface="Arial" panose="020B0604020202020204" pitchFamily="34" charset="0"/>
                <a:ea typeface="Calibri" panose="020F0502020204030204" pitchFamily="34" charset="0"/>
                <a:cs typeface="Arial" panose="020B0604020202020204" pitchFamily="34" charset="0"/>
              </a:rPr>
              <a:t>émexw</a:t>
            </a:r>
            <a:r>
              <a:rPr lang="en-CA" sz="3200" dirty="0">
                <a:effectLst/>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B3E7A02-A2AC-1CD5-D679-1AFEB341E316}"/>
              </a:ext>
            </a:extLst>
          </p:cNvPr>
          <p:cNvSpPr txBox="1"/>
          <p:nvPr/>
        </p:nvSpPr>
        <p:spPr>
          <a:xfrm>
            <a:off x="6302532" y="1941715"/>
            <a:ext cx="1943099" cy="584775"/>
          </a:xfrm>
          <a:prstGeom prst="rect">
            <a:avLst/>
          </a:prstGeom>
          <a:noFill/>
        </p:spPr>
        <p:txBody>
          <a:bodyPr wrap="square">
            <a:spAutoFit/>
          </a:bodyPr>
          <a:lstStyle/>
          <a:p>
            <a:pPr algn="ctr"/>
            <a:r>
              <a:rPr lang="en-CA" sz="3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a:t>
            </a:r>
            <a:r>
              <a:rPr lang="en-CA" sz="3200" dirty="0" err="1">
                <a:effectLst/>
                <a:latin typeface="Arial" panose="020B0604020202020204" pitchFamily="34" charset="0"/>
                <a:ea typeface="Calibri" panose="020F0502020204030204" pitchFamily="34" charset="0"/>
                <a:cs typeface="Arial" panose="020B0604020202020204" pitchFamily="34" charset="0"/>
              </a:rPr>
              <a:t>émet</a:t>
            </a:r>
            <a:r>
              <a:rPr lang="en-CA" sz="3200" dirty="0">
                <a:effectLst/>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pic>
        <p:nvPicPr>
          <p:cNvPr id="5" name="Picture 4" descr="Water with circles on it&#10;&#10;Description automatically generated">
            <a:extLst>
              <a:ext uri="{FF2B5EF4-FFF2-40B4-BE49-F238E27FC236}">
                <a16:creationId xmlns:a16="http://schemas.microsoft.com/office/drawing/2014/main" id="{E64C244E-83DB-D2CD-C010-351FA0AEC4A5}"/>
              </a:ext>
            </a:extLst>
          </p:cNvPr>
          <p:cNvPicPr>
            <a:picLocks noChangeAspect="1"/>
          </p:cNvPicPr>
          <p:nvPr/>
        </p:nvPicPr>
        <p:blipFill>
          <a:blip r:embed="rId4"/>
          <a:stretch>
            <a:fillRect/>
          </a:stretch>
        </p:blipFill>
        <p:spPr>
          <a:xfrm>
            <a:off x="1803742" y="2547304"/>
            <a:ext cx="3327400" cy="2247900"/>
          </a:xfrm>
          <a:prstGeom prst="rect">
            <a:avLst/>
          </a:prstGeom>
        </p:spPr>
      </p:pic>
      <p:sp>
        <p:nvSpPr>
          <p:cNvPr id="19" name="TextBox 18">
            <a:extLst>
              <a:ext uri="{FF2B5EF4-FFF2-40B4-BE49-F238E27FC236}">
                <a16:creationId xmlns:a16="http://schemas.microsoft.com/office/drawing/2014/main" id="{134E13F7-4392-F398-17B4-705758FF2705}"/>
              </a:ext>
            </a:extLst>
          </p:cNvPr>
          <p:cNvSpPr txBox="1"/>
          <p:nvPr/>
        </p:nvSpPr>
        <p:spPr>
          <a:xfrm>
            <a:off x="1720628" y="4821532"/>
            <a:ext cx="3181966" cy="461665"/>
          </a:xfrm>
          <a:prstGeom prst="rect">
            <a:avLst/>
          </a:prstGeom>
          <a:noFill/>
        </p:spPr>
        <p:txBody>
          <a:bodyPr wrap="square">
            <a:spAutoFit/>
          </a:bodyPr>
          <a:lstStyle/>
          <a:p>
            <a:r>
              <a:rPr lang="en-CA" sz="800" dirty="0">
                <a:solidFill>
                  <a:schemeClr val="bg1">
                    <a:lumMod val="50000"/>
                  </a:schemeClr>
                </a:solidFill>
              </a:rPr>
              <a:t>Image from Public domain images website, </a:t>
            </a:r>
            <a:r>
              <a:rPr lang="en-CA" sz="800" dirty="0">
                <a:solidFill>
                  <a:schemeClr val="bg1">
                    <a:lumMod val="50000"/>
                  </a:schemeClr>
                </a:solidFill>
                <a:hlinkClick r:id="rId5">
                  <a:extLst>
                    <a:ext uri="{A12FA001-AC4F-418D-AE19-62706E023703}">
                      <ahyp:hlinkClr xmlns:ahyp="http://schemas.microsoft.com/office/drawing/2018/hyperlinkcolor" val="tx"/>
                    </a:ext>
                  </a:extLst>
                </a:hlinkClick>
              </a:rPr>
              <a:t>http://www.public-domain-image.com/full-image/nature-landscapes-public-domain-images-pictures/rain-public-domain-images-pictures/rain-droplets.jpg.html</a:t>
            </a:r>
            <a:endParaRPr lang="en-US" sz="800" dirty="0">
              <a:solidFill>
                <a:schemeClr val="bg1">
                  <a:lumMod val="50000"/>
                </a:schemeClr>
              </a:solidFill>
            </a:endParaRPr>
          </a:p>
        </p:txBody>
      </p:sp>
      <p:pic>
        <p:nvPicPr>
          <p:cNvPr id="8" name="Picture 7" descr="A close-up of a brown boot&#10;&#10;Description automatically generated">
            <a:extLst>
              <a:ext uri="{FF2B5EF4-FFF2-40B4-BE49-F238E27FC236}">
                <a16:creationId xmlns:a16="http://schemas.microsoft.com/office/drawing/2014/main" id="{B930B4F6-BB9A-2D01-05AE-22571A920A4E}"/>
              </a:ext>
            </a:extLst>
          </p:cNvPr>
          <p:cNvPicPr>
            <a:picLocks noChangeAspect="1"/>
          </p:cNvPicPr>
          <p:nvPr/>
        </p:nvPicPr>
        <p:blipFill>
          <a:blip r:embed="rId6"/>
          <a:stretch>
            <a:fillRect/>
          </a:stretch>
        </p:blipFill>
        <p:spPr>
          <a:xfrm>
            <a:off x="6782216" y="2547304"/>
            <a:ext cx="2102874" cy="2247900"/>
          </a:xfrm>
          <a:prstGeom prst="rect">
            <a:avLst/>
          </a:prstGeom>
        </p:spPr>
      </p:pic>
      <p:sp>
        <p:nvSpPr>
          <p:cNvPr id="21" name="TextBox 20">
            <a:extLst>
              <a:ext uri="{FF2B5EF4-FFF2-40B4-BE49-F238E27FC236}">
                <a16:creationId xmlns:a16="http://schemas.microsoft.com/office/drawing/2014/main" id="{C337E82E-9047-CA48-88AD-4E13FA0BE263}"/>
              </a:ext>
            </a:extLst>
          </p:cNvPr>
          <p:cNvSpPr txBox="1"/>
          <p:nvPr/>
        </p:nvSpPr>
        <p:spPr>
          <a:xfrm>
            <a:off x="6720785" y="4883087"/>
            <a:ext cx="2225736" cy="338554"/>
          </a:xfrm>
          <a:prstGeom prst="rect">
            <a:avLst/>
          </a:prstGeom>
          <a:noFill/>
        </p:spPr>
        <p:txBody>
          <a:bodyPr wrap="square">
            <a:spAutoFit/>
          </a:bodyPr>
          <a:lstStyle/>
          <a:p>
            <a:r>
              <a:rPr lang="en-US" sz="800" dirty="0">
                <a:solidFill>
                  <a:schemeClr val="bg1">
                    <a:lumMod val="50000"/>
                  </a:schemeClr>
                </a:solidFill>
              </a:rPr>
              <a:t>National Archives at College Park, Public domain, via Wikimedia Commons</a:t>
            </a:r>
          </a:p>
        </p:txBody>
      </p:sp>
    </p:spTree>
    <p:extLst>
      <p:ext uri="{BB962C8B-B14F-4D97-AF65-F5344CB8AC3E}">
        <p14:creationId xmlns:p14="http://schemas.microsoft.com/office/powerpoint/2010/main" val="78477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y background with a black square&#10;&#10;Description automatically generated with medium confidence">
            <a:extLst>
              <a:ext uri="{FF2B5EF4-FFF2-40B4-BE49-F238E27FC236}">
                <a16:creationId xmlns:a16="http://schemas.microsoft.com/office/drawing/2014/main" id="{0232780C-ED25-4C75-A1D0-DD27F2767AB9}"/>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621814" y="549158"/>
            <a:ext cx="10627096" cy="5785065"/>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231556" y="1089217"/>
            <a:ext cx="4864444" cy="587017"/>
          </a:xfrm>
        </p:spPr>
        <p:txBody>
          <a:bodyPr>
            <a:normAutofit/>
          </a:bodyPr>
          <a:lstStyle/>
          <a:p>
            <a:pPr algn="l"/>
            <a:r>
              <a:rPr lang="en-US" sz="3200" b="1" dirty="0">
                <a:solidFill>
                  <a:schemeClr val="bg1"/>
                </a:solidFill>
                <a:latin typeface="Arial" panose="020B0604020202020204" pitchFamily="34" charset="0"/>
                <a:cs typeface="Arial" panose="020B0604020202020204" pitchFamily="34" charset="0"/>
              </a:rPr>
              <a:t>Summarizing </a:t>
            </a:r>
            <a:r>
              <a:rPr lang="en-US" sz="3200" b="1" i="1" dirty="0" err="1">
                <a:solidFill>
                  <a:schemeClr val="bg1"/>
                </a:solidFill>
                <a:latin typeface="Arial" panose="020B0604020202020204" pitchFamily="34" charset="0"/>
                <a:cs typeface="Arial" panose="020B0604020202020204" pitchFamily="34" charset="0"/>
              </a:rPr>
              <a:t>lh</a:t>
            </a:r>
            <a:r>
              <a:rPr lang="en-US" sz="3200" b="1" dirty="0">
                <a:solidFill>
                  <a:schemeClr val="bg1"/>
                </a:solidFill>
                <a:latin typeface="Arial" panose="020B0604020202020204" pitchFamily="34" charset="0"/>
                <a:cs typeface="Arial" panose="020B0604020202020204" pitchFamily="34" charset="0"/>
              </a:rPr>
              <a:t> vs. </a:t>
            </a:r>
            <a:r>
              <a:rPr lang="en-US" sz="3200" b="1" i="1" dirty="0">
                <a:solidFill>
                  <a:schemeClr val="bg1"/>
                </a:solidFill>
                <a:latin typeface="Arial" panose="020B0604020202020204" pitchFamily="34" charset="0"/>
                <a:cs typeface="Arial" panose="020B0604020202020204" pitchFamily="34" charset="0"/>
              </a:rPr>
              <a:t>l</a:t>
            </a:r>
            <a:endParaRPr lang="en-US" sz="3200" i="1" dirty="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17CDB129-F38C-0E8E-3909-A6A66AD9F855}"/>
              </a:ext>
            </a:extLst>
          </p:cNvPr>
          <p:cNvSpPr txBox="1">
            <a:spLocks/>
          </p:cNvSpPr>
          <p:nvPr/>
        </p:nvSpPr>
        <p:spPr>
          <a:xfrm>
            <a:off x="1416793" y="2285899"/>
            <a:ext cx="6490272"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i="1" dirty="0" err="1">
                <a:latin typeface="Arial" panose="020B0604020202020204" pitchFamily="34" charset="0"/>
                <a:cs typeface="Arial" panose="020B0604020202020204" pitchFamily="34" charset="0"/>
              </a:rPr>
              <a:t>lh</a:t>
            </a:r>
            <a:r>
              <a:rPr lang="en-US" sz="2400" dirty="0">
                <a:latin typeface="Arial" panose="020B0604020202020204" pitchFamily="34" charset="0"/>
                <a:cs typeface="Arial" panose="020B0604020202020204" pitchFamily="34" charset="0"/>
              </a:rPr>
              <a:t> is SIMILAR TO </a:t>
            </a:r>
            <a:r>
              <a:rPr lang="en-US" sz="2400" i="1"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 in that:</a:t>
            </a:r>
          </a:p>
        </p:txBody>
      </p:sp>
      <p:sp>
        <p:nvSpPr>
          <p:cNvPr id="13" name="Title 1">
            <a:extLst>
              <a:ext uri="{FF2B5EF4-FFF2-40B4-BE49-F238E27FC236}">
                <a16:creationId xmlns:a16="http://schemas.microsoft.com/office/drawing/2014/main" id="{0C7A1F17-DAA1-FE24-3317-ED9D791300EF}"/>
              </a:ext>
            </a:extLst>
          </p:cNvPr>
          <p:cNvSpPr txBox="1">
            <a:spLocks/>
          </p:cNvSpPr>
          <p:nvPr/>
        </p:nvSpPr>
        <p:spPr>
          <a:xfrm>
            <a:off x="1730288" y="2939475"/>
            <a:ext cx="5410658"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Tongue touches ridge</a:t>
            </a:r>
          </a:p>
        </p:txBody>
      </p:sp>
      <p:sp>
        <p:nvSpPr>
          <p:cNvPr id="14" name="Title 1">
            <a:extLst>
              <a:ext uri="{FF2B5EF4-FFF2-40B4-BE49-F238E27FC236}">
                <a16:creationId xmlns:a16="http://schemas.microsoft.com/office/drawing/2014/main" id="{EA96A510-25B0-7340-9E57-E2D4C176BBD0}"/>
              </a:ext>
            </a:extLst>
          </p:cNvPr>
          <p:cNvSpPr txBox="1">
            <a:spLocks/>
          </p:cNvSpPr>
          <p:nvPr/>
        </p:nvSpPr>
        <p:spPr>
          <a:xfrm>
            <a:off x="1730288" y="3488374"/>
            <a:ext cx="5410658"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Air flows over the SIDES</a:t>
            </a:r>
          </a:p>
        </p:txBody>
      </p:sp>
      <p:sp>
        <p:nvSpPr>
          <p:cNvPr id="19" name="Title 1">
            <a:extLst>
              <a:ext uri="{FF2B5EF4-FFF2-40B4-BE49-F238E27FC236}">
                <a16:creationId xmlns:a16="http://schemas.microsoft.com/office/drawing/2014/main" id="{266CF770-CC3C-46DA-C280-2DAFDD97AFBE}"/>
              </a:ext>
            </a:extLst>
          </p:cNvPr>
          <p:cNvSpPr txBox="1">
            <a:spLocks/>
          </p:cNvSpPr>
          <p:nvPr/>
        </p:nvSpPr>
        <p:spPr>
          <a:xfrm>
            <a:off x="5996715" y="2262738"/>
            <a:ext cx="5410658"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latin typeface="Arial" panose="020B0604020202020204" pitchFamily="34" charset="0"/>
                <a:cs typeface="Arial" panose="020B0604020202020204" pitchFamily="34" charset="0"/>
              </a:rPr>
              <a:t>But </a:t>
            </a:r>
            <a:r>
              <a:rPr lang="en-US" sz="2400" i="1" dirty="0" err="1">
                <a:latin typeface="Arial" panose="020B0604020202020204" pitchFamily="34" charset="0"/>
                <a:cs typeface="Arial" panose="020B0604020202020204" pitchFamily="34" charset="0"/>
              </a:rPr>
              <a:t>lh</a:t>
            </a:r>
            <a:r>
              <a:rPr lang="en-US" sz="2400" dirty="0">
                <a:latin typeface="Arial" panose="020B0604020202020204" pitchFamily="34" charset="0"/>
                <a:cs typeface="Arial" panose="020B0604020202020204" pitchFamily="34" charset="0"/>
              </a:rPr>
              <a:t> is DIFFERENT from </a:t>
            </a:r>
            <a:r>
              <a:rPr lang="en-US" sz="2400" i="1"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 in that:</a:t>
            </a:r>
          </a:p>
        </p:txBody>
      </p:sp>
      <p:sp>
        <p:nvSpPr>
          <p:cNvPr id="21" name="Title 1">
            <a:extLst>
              <a:ext uri="{FF2B5EF4-FFF2-40B4-BE49-F238E27FC236}">
                <a16:creationId xmlns:a16="http://schemas.microsoft.com/office/drawing/2014/main" id="{8E33D12A-EB07-DF78-1453-9FA0E323B193}"/>
              </a:ext>
            </a:extLst>
          </p:cNvPr>
          <p:cNvSpPr txBox="1">
            <a:spLocks/>
          </p:cNvSpPr>
          <p:nvPr/>
        </p:nvSpPr>
        <p:spPr>
          <a:xfrm>
            <a:off x="6287228" y="2887136"/>
            <a:ext cx="5723923"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i="1" dirty="0" err="1">
                <a:latin typeface="Arial" panose="020B0604020202020204" pitchFamily="34" charset="0"/>
                <a:cs typeface="Arial" panose="020B0604020202020204" pitchFamily="34" charset="0"/>
              </a:rPr>
              <a:t>lh</a:t>
            </a:r>
            <a:r>
              <a:rPr lang="en-US" sz="1800" dirty="0">
                <a:latin typeface="Arial" panose="020B0604020202020204" pitchFamily="34" charset="0"/>
                <a:cs typeface="Arial" panose="020B0604020202020204" pitchFamily="34" charset="0"/>
              </a:rPr>
              <a:t> has no vibration at the vocal cords.</a:t>
            </a:r>
          </a:p>
        </p:txBody>
      </p:sp>
      <p:sp>
        <p:nvSpPr>
          <p:cNvPr id="22" name="Title 1">
            <a:extLst>
              <a:ext uri="{FF2B5EF4-FFF2-40B4-BE49-F238E27FC236}">
                <a16:creationId xmlns:a16="http://schemas.microsoft.com/office/drawing/2014/main" id="{4B508371-6A20-457D-61A9-6B53A4C14B31}"/>
              </a:ext>
            </a:extLst>
          </p:cNvPr>
          <p:cNvSpPr txBox="1">
            <a:spLocks/>
          </p:cNvSpPr>
          <p:nvPr/>
        </p:nvSpPr>
        <p:spPr>
          <a:xfrm>
            <a:off x="6287228" y="3488374"/>
            <a:ext cx="6320481"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i="1" dirty="0" err="1">
                <a:latin typeface="Arial" panose="020B0604020202020204" pitchFamily="34" charset="0"/>
                <a:cs typeface="Arial" panose="020B0604020202020204" pitchFamily="34" charset="0"/>
              </a:rPr>
              <a:t>lh</a:t>
            </a:r>
            <a:r>
              <a:rPr lang="en-US" sz="1800" dirty="0">
                <a:latin typeface="Arial" panose="020B0604020202020204" pitchFamily="34" charset="0"/>
                <a:cs typeface="Arial" panose="020B0604020202020204" pitchFamily="34" charset="0"/>
              </a:rPr>
              <a:t> sounds more ‘hissy’ (more noisy friction)</a:t>
            </a:r>
          </a:p>
        </p:txBody>
      </p:sp>
      <p:cxnSp>
        <p:nvCxnSpPr>
          <p:cNvPr id="3" name="Straight Connector 2">
            <a:extLst>
              <a:ext uri="{FF2B5EF4-FFF2-40B4-BE49-F238E27FC236}">
                <a16:creationId xmlns:a16="http://schemas.microsoft.com/office/drawing/2014/main" id="{EC9EE097-8A89-5A07-84C8-665CE5C6C960}"/>
              </a:ext>
            </a:extLst>
          </p:cNvPr>
          <p:cNvCxnSpPr/>
          <p:nvPr/>
        </p:nvCxnSpPr>
        <p:spPr>
          <a:xfrm>
            <a:off x="5552388" y="2441542"/>
            <a:ext cx="0" cy="24321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2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4" grpId="0"/>
      <p:bldP spid="19"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grey background with a black square&#10;&#10;Description automatically generated with medium confidence">
            <a:extLst>
              <a:ext uri="{FF2B5EF4-FFF2-40B4-BE49-F238E27FC236}">
                <a16:creationId xmlns:a16="http://schemas.microsoft.com/office/drawing/2014/main" id="{FE67155F-B44C-86AC-6F31-8369EE922200}"/>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782452" y="536466"/>
            <a:ext cx="10627096" cy="5785065"/>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93F3D8C-4AE5-0C0F-3648-191D08ACC130}"/>
              </a:ext>
            </a:extLst>
          </p:cNvPr>
          <p:cNvSpPr txBox="1"/>
          <p:nvPr/>
        </p:nvSpPr>
        <p:spPr>
          <a:xfrm>
            <a:off x="3929450" y="2515642"/>
            <a:ext cx="4102441" cy="2062103"/>
          </a:xfrm>
          <a:prstGeom prst="rect">
            <a:avLst/>
          </a:prstGeom>
          <a:noFill/>
        </p:spPr>
        <p:txBody>
          <a:bodyPr wrap="square">
            <a:spAutoFit/>
          </a:bodyPr>
          <a:lstStyle/>
          <a:p>
            <a:pPr algn="ctr"/>
            <a:r>
              <a:rPr lang="en-CA" sz="9600" dirty="0" err="1">
                <a:latin typeface="Arial" panose="020B0604020202020204" pitchFamily="34" charset="0"/>
                <a:cs typeface="Arial" panose="020B0604020202020204" pitchFamily="34" charset="0"/>
              </a:rPr>
              <a:t>lh</a:t>
            </a:r>
            <a:r>
              <a:rPr lang="en-CA" sz="9600" dirty="0">
                <a:latin typeface="Arial" panose="020B0604020202020204" pitchFamily="34" charset="0"/>
                <a:cs typeface="Arial" panose="020B0604020202020204" pitchFamily="34" charset="0"/>
              </a:rPr>
              <a:t> </a:t>
            </a:r>
            <a:r>
              <a:rPr lang="en-CA" sz="9600" dirty="0">
                <a:effectLst/>
                <a:latin typeface="Arial" panose="020B0604020202020204" pitchFamily="34" charset="0"/>
                <a:ea typeface="Calibri" panose="020F0502020204030204" pitchFamily="34" charset="0"/>
                <a:cs typeface="Arial" panose="020B0604020202020204" pitchFamily="34" charset="0"/>
              </a:rPr>
              <a:t>≠ </a:t>
            </a:r>
            <a:r>
              <a:rPr lang="en-CA" sz="9600" dirty="0" err="1">
                <a:effectLst/>
                <a:latin typeface="Arial" panose="020B0604020202020204" pitchFamily="34" charset="0"/>
                <a:ea typeface="Calibri" panose="020F0502020204030204" pitchFamily="34" charset="0"/>
                <a:cs typeface="Arial" panose="020B0604020202020204" pitchFamily="34" charset="0"/>
              </a:rPr>
              <a:t>th</a:t>
            </a:r>
            <a:endParaRPr lang="en-CA" sz="9600" dirty="0">
              <a:effectLst/>
              <a:latin typeface="Arial" panose="020B0604020202020204" pitchFamily="34" charset="0"/>
              <a:ea typeface="Calibri" panose="020F0502020204030204" pitchFamily="34" charset="0"/>
              <a:cs typeface="Arial" panose="020B0604020202020204" pitchFamily="34" charset="0"/>
            </a:endParaRPr>
          </a:p>
          <a:p>
            <a:pPr algn="ctr"/>
            <a:r>
              <a:rPr lang="en-CA" sz="3200" dirty="0">
                <a:solidFill>
                  <a:schemeClr val="bg1"/>
                </a:solidFill>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D1E7492-5C59-E8CB-B008-48833D7BF0BB}"/>
              </a:ext>
            </a:extLst>
          </p:cNvPr>
          <p:cNvSpPr txBox="1"/>
          <p:nvPr/>
        </p:nvSpPr>
        <p:spPr>
          <a:xfrm>
            <a:off x="1289223" y="1373682"/>
            <a:ext cx="2566085" cy="584775"/>
          </a:xfrm>
          <a:prstGeom prst="rect">
            <a:avLst/>
          </a:prstGeom>
          <a:noFill/>
        </p:spPr>
        <p:txBody>
          <a:bodyPr wrap="square">
            <a:spAutoFit/>
          </a:bodyPr>
          <a:lstStyle/>
          <a:p>
            <a:pPr algn="ctr"/>
            <a:r>
              <a:rPr lang="en-CA" sz="3200" dirty="0">
                <a:solidFill>
                  <a:schemeClr val="bg1"/>
                </a:solidFill>
                <a:latin typeface="Arial" panose="020B0604020202020204" pitchFamily="34" charset="0"/>
                <a:cs typeface="Arial" panose="020B0604020202020204" pitchFamily="34" charset="0"/>
              </a:rPr>
              <a:t>Careful!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2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y background with a black square&#10;&#10;Description automatically generated with medium confidence">
            <a:extLst>
              <a:ext uri="{FF2B5EF4-FFF2-40B4-BE49-F238E27FC236}">
                <a16:creationId xmlns:a16="http://schemas.microsoft.com/office/drawing/2014/main" id="{EF0E36A4-8E75-C4FC-51B0-095868113583}"/>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782452" y="536466"/>
            <a:ext cx="10627096" cy="5785065"/>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E33F6E3-5693-A226-00AB-FBADBECDCFB9}"/>
              </a:ext>
            </a:extLst>
          </p:cNvPr>
          <p:cNvPicPr>
            <a:picLocks noChangeAspect="1"/>
          </p:cNvPicPr>
          <p:nvPr/>
        </p:nvPicPr>
        <p:blipFill>
          <a:blip r:embed="rId4"/>
          <a:stretch>
            <a:fillRect/>
          </a:stretch>
        </p:blipFill>
        <p:spPr>
          <a:xfrm>
            <a:off x="1231556" y="2125205"/>
            <a:ext cx="4548191" cy="3274698"/>
          </a:xfrm>
          <a:prstGeom prst="rect">
            <a:avLst/>
          </a:prstGeom>
        </p:spPr>
      </p:pic>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231556" y="1089217"/>
            <a:ext cx="2549612" cy="587017"/>
          </a:xfrm>
        </p:spPr>
        <p:txBody>
          <a:bodyPr>
            <a:normAutofit/>
          </a:bodyPr>
          <a:lstStyle/>
          <a:p>
            <a:pPr algn="l"/>
            <a:r>
              <a:rPr lang="en-US" sz="3200" b="1" dirty="0" err="1">
                <a:solidFill>
                  <a:schemeClr val="bg1"/>
                </a:solidFill>
                <a:latin typeface="Arial" panose="020B0604020202020204" pitchFamily="34" charset="0"/>
                <a:cs typeface="Arial" panose="020B0604020202020204" pitchFamily="34" charset="0"/>
              </a:rPr>
              <a:t>lh</a:t>
            </a:r>
            <a:r>
              <a:rPr lang="en-US" sz="3200" b="1" dirty="0">
                <a:solidFill>
                  <a:schemeClr val="bg1"/>
                </a:solidFill>
                <a:latin typeface="Arial" panose="020B0604020202020204" pitchFamily="34" charset="0"/>
                <a:cs typeface="Arial" panose="020B0604020202020204" pitchFamily="34" charset="0"/>
              </a:rPr>
              <a:t> </a:t>
            </a:r>
            <a:r>
              <a:rPr lang="en-US" sz="1400" b="1" dirty="0">
                <a:solidFill>
                  <a:schemeClr val="bg1"/>
                </a:solidFill>
                <a:latin typeface="Arial" panose="020B0604020202020204" pitchFamily="34" charset="0"/>
                <a:cs typeface="Arial" panose="020B0604020202020204" pitchFamily="34" charset="0"/>
              </a:rPr>
              <a:t>vs. </a:t>
            </a:r>
            <a:r>
              <a:rPr lang="en-US" sz="3200" b="1" dirty="0" err="1">
                <a:solidFill>
                  <a:schemeClr val="bg1"/>
                </a:solidFill>
                <a:latin typeface="Arial" panose="020B0604020202020204" pitchFamily="34" charset="0"/>
                <a:cs typeface="Arial" panose="020B0604020202020204" pitchFamily="34" charset="0"/>
              </a:rPr>
              <a:t>th</a:t>
            </a:r>
            <a:endParaRPr lang="en-US" sz="3200" dirty="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17CDB129-F38C-0E8E-3909-A6A66AD9F855}"/>
              </a:ext>
            </a:extLst>
          </p:cNvPr>
          <p:cNvSpPr txBox="1">
            <a:spLocks/>
          </p:cNvSpPr>
          <p:nvPr/>
        </p:nvSpPr>
        <p:spPr>
          <a:xfrm>
            <a:off x="1261807" y="5399903"/>
            <a:ext cx="3920040"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latin typeface="Arial" panose="020B0604020202020204" pitchFamily="34" charset="0"/>
                <a:cs typeface="Arial" panose="020B0604020202020204" pitchFamily="34" charset="0"/>
              </a:rPr>
              <a:t>Tongue at ridge.</a:t>
            </a:r>
          </a:p>
        </p:txBody>
      </p:sp>
      <p:sp>
        <p:nvSpPr>
          <p:cNvPr id="20" name="Rectangle 19">
            <a:extLst>
              <a:ext uri="{FF2B5EF4-FFF2-40B4-BE49-F238E27FC236}">
                <a16:creationId xmlns:a16="http://schemas.microsoft.com/office/drawing/2014/main" id="{14584536-DB87-6E69-4DC3-5794761148FF}"/>
              </a:ext>
            </a:extLst>
          </p:cNvPr>
          <p:cNvSpPr/>
          <p:nvPr/>
        </p:nvSpPr>
        <p:spPr>
          <a:xfrm>
            <a:off x="1261807" y="5140411"/>
            <a:ext cx="560174" cy="259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8264474-2AF2-0978-62FE-9D87EBBCB6AD}"/>
              </a:ext>
            </a:extLst>
          </p:cNvPr>
          <p:cNvSpPr txBox="1">
            <a:spLocks/>
          </p:cNvSpPr>
          <p:nvPr/>
        </p:nvSpPr>
        <p:spPr>
          <a:xfrm>
            <a:off x="1436615" y="2252272"/>
            <a:ext cx="678592"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solidFill>
                  <a:schemeClr val="bg1"/>
                </a:solidFill>
                <a:latin typeface="Arial" panose="020B0604020202020204" pitchFamily="34" charset="0"/>
                <a:cs typeface="Arial" panose="020B0604020202020204" pitchFamily="34" charset="0"/>
              </a:rPr>
              <a:t>lh</a:t>
            </a:r>
            <a:endParaRPr lang="en-US" sz="3200" dirty="0">
              <a:solidFill>
                <a:schemeClr val="bg1"/>
              </a:solidFill>
              <a:latin typeface="Arial" panose="020B0604020202020204" pitchFamily="34" charset="0"/>
              <a:cs typeface="Arial" panose="020B0604020202020204" pitchFamily="34" charset="0"/>
            </a:endParaRPr>
          </a:p>
        </p:txBody>
      </p:sp>
      <p:pic>
        <p:nvPicPr>
          <p:cNvPr id="5" name="Picture 4" descr="A cartoon of a human body&#10;&#10;Description automatically generated">
            <a:extLst>
              <a:ext uri="{FF2B5EF4-FFF2-40B4-BE49-F238E27FC236}">
                <a16:creationId xmlns:a16="http://schemas.microsoft.com/office/drawing/2014/main" id="{7B95D03C-7CA7-5100-13A4-5FBA69711628}"/>
              </a:ext>
            </a:extLst>
          </p:cNvPr>
          <p:cNvPicPr>
            <a:picLocks noChangeAspect="1"/>
          </p:cNvPicPr>
          <p:nvPr/>
        </p:nvPicPr>
        <p:blipFill>
          <a:blip r:embed="rId5"/>
          <a:stretch>
            <a:fillRect/>
          </a:stretch>
        </p:blipFill>
        <p:spPr>
          <a:xfrm>
            <a:off x="6224427" y="2127729"/>
            <a:ext cx="4705766" cy="3274698"/>
          </a:xfrm>
          <a:prstGeom prst="rect">
            <a:avLst/>
          </a:prstGeom>
        </p:spPr>
      </p:pic>
      <p:cxnSp>
        <p:nvCxnSpPr>
          <p:cNvPr id="34" name="Straight Connector 33">
            <a:extLst>
              <a:ext uri="{FF2B5EF4-FFF2-40B4-BE49-F238E27FC236}">
                <a16:creationId xmlns:a16="http://schemas.microsoft.com/office/drawing/2014/main" id="{2D25FF58-622E-8DEB-3EB0-6CFF1135E54A}"/>
              </a:ext>
            </a:extLst>
          </p:cNvPr>
          <p:cNvCxnSpPr>
            <a:cxnSpLocks/>
          </p:cNvCxnSpPr>
          <p:nvPr/>
        </p:nvCxnSpPr>
        <p:spPr>
          <a:xfrm flipV="1">
            <a:off x="3052119" y="4236848"/>
            <a:ext cx="169708" cy="1422547"/>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BAF14BC0-BE60-8F4F-2E43-DCD544D838BD}"/>
              </a:ext>
            </a:extLst>
          </p:cNvPr>
          <p:cNvSpPr txBox="1">
            <a:spLocks/>
          </p:cNvSpPr>
          <p:nvPr/>
        </p:nvSpPr>
        <p:spPr>
          <a:xfrm>
            <a:off x="6667642" y="2185719"/>
            <a:ext cx="678592"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solidFill>
                  <a:schemeClr val="bg1"/>
                </a:solidFill>
                <a:latin typeface="Arial" panose="020B0604020202020204" pitchFamily="34" charset="0"/>
                <a:cs typeface="Arial" panose="020B0604020202020204" pitchFamily="34" charset="0"/>
              </a:rPr>
              <a:t>th</a:t>
            </a:r>
            <a:endParaRPr lang="en-US" sz="3200" dirty="0">
              <a:solidFill>
                <a:schemeClr val="bg1"/>
              </a:solidFill>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3D848CD9-5946-096D-AA23-03A1B1A778C6}"/>
              </a:ext>
            </a:extLst>
          </p:cNvPr>
          <p:cNvSpPr txBox="1">
            <a:spLocks/>
          </p:cNvSpPr>
          <p:nvPr/>
        </p:nvSpPr>
        <p:spPr>
          <a:xfrm>
            <a:off x="6224427" y="5360419"/>
            <a:ext cx="4251400"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latin typeface="Arial" panose="020B0604020202020204" pitchFamily="34" charset="0"/>
                <a:cs typeface="Arial" panose="020B0604020202020204" pitchFamily="34" charset="0"/>
              </a:rPr>
              <a:t>Tongue BETWEEN TEETH.</a:t>
            </a:r>
          </a:p>
        </p:txBody>
      </p:sp>
      <p:cxnSp>
        <p:nvCxnSpPr>
          <p:cNvPr id="22" name="Straight Connector 21">
            <a:extLst>
              <a:ext uri="{FF2B5EF4-FFF2-40B4-BE49-F238E27FC236}">
                <a16:creationId xmlns:a16="http://schemas.microsoft.com/office/drawing/2014/main" id="{8DE015AA-1ADF-9F07-29BB-255F555B6F16}"/>
              </a:ext>
            </a:extLst>
          </p:cNvPr>
          <p:cNvCxnSpPr>
            <a:cxnSpLocks/>
          </p:cNvCxnSpPr>
          <p:nvPr/>
        </p:nvCxnSpPr>
        <p:spPr>
          <a:xfrm flipH="1" flipV="1">
            <a:off x="8350127" y="4300151"/>
            <a:ext cx="447884" cy="126688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16A5EA-1B55-6E43-ED41-D9345984B3FB}"/>
              </a:ext>
            </a:extLst>
          </p:cNvPr>
          <p:cNvCxnSpPr/>
          <p:nvPr/>
        </p:nvCxnSpPr>
        <p:spPr>
          <a:xfrm>
            <a:off x="5957741" y="2441542"/>
            <a:ext cx="0" cy="24321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32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grey background with a black square&#10;&#10;Description automatically generated with medium confidence">
            <a:extLst>
              <a:ext uri="{FF2B5EF4-FFF2-40B4-BE49-F238E27FC236}">
                <a16:creationId xmlns:a16="http://schemas.microsoft.com/office/drawing/2014/main" id="{B8E43A99-3E60-DD90-F345-F04BBF2277AD}"/>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782452" y="536466"/>
            <a:ext cx="10627096" cy="5785065"/>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231555" y="1089217"/>
            <a:ext cx="4131277" cy="587017"/>
          </a:xfrm>
        </p:spPr>
        <p:txBody>
          <a:bodyPr>
            <a:normAutofit/>
          </a:bodyPr>
          <a:lstStyle/>
          <a:p>
            <a:pPr algn="l"/>
            <a:r>
              <a:rPr lang="en-US" sz="3200" b="1" dirty="0" err="1">
                <a:solidFill>
                  <a:schemeClr val="bg1"/>
                </a:solidFill>
                <a:latin typeface="Arial" panose="020B0604020202020204" pitchFamily="34" charset="0"/>
                <a:cs typeface="Arial" panose="020B0604020202020204" pitchFamily="34" charset="0"/>
              </a:rPr>
              <a:t>lh</a:t>
            </a:r>
            <a:r>
              <a:rPr lang="en-US" sz="3200" b="1" dirty="0">
                <a:solidFill>
                  <a:schemeClr val="bg1"/>
                </a:solidFill>
                <a:latin typeface="Arial" panose="020B0604020202020204" pitchFamily="34" charset="0"/>
                <a:cs typeface="Arial" panose="020B0604020202020204" pitchFamily="34" charset="0"/>
              </a:rPr>
              <a:t> </a:t>
            </a:r>
            <a:r>
              <a:rPr lang="en-US" sz="3200" b="1" i="1" dirty="0">
                <a:solidFill>
                  <a:schemeClr val="bg1"/>
                </a:solidFill>
                <a:latin typeface="Arial" panose="020B0604020202020204" pitchFamily="34" charset="0"/>
                <a:cs typeface="Arial" panose="020B0604020202020204" pitchFamily="34" charset="0"/>
              </a:rPr>
              <a:t>vs</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th</a:t>
            </a:r>
            <a:r>
              <a:rPr lang="en-US" sz="3200" b="1" dirty="0">
                <a:solidFill>
                  <a:schemeClr val="bg1"/>
                </a:solidFill>
                <a:latin typeface="Arial" panose="020B0604020202020204" pitchFamily="34" charset="0"/>
                <a:cs typeface="Arial" panose="020B0604020202020204" pitchFamily="34" charset="0"/>
              </a:rPr>
              <a:t> </a:t>
            </a:r>
            <a:r>
              <a:rPr lang="en-US" sz="1800" b="1" dirty="0">
                <a:solidFill>
                  <a:schemeClr val="bg1"/>
                </a:solidFill>
                <a:latin typeface="Arial" panose="020B0604020202020204" pitchFamily="34" charset="0"/>
                <a:cs typeface="Arial" panose="020B0604020202020204" pitchFamily="34" charset="0"/>
              </a:rPr>
              <a:t>(example)</a:t>
            </a:r>
            <a:endParaRPr lang="en-US" sz="18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93F3D8C-4AE5-0C0F-3648-191D08ACC130}"/>
              </a:ext>
            </a:extLst>
          </p:cNvPr>
          <p:cNvSpPr txBox="1"/>
          <p:nvPr/>
        </p:nvSpPr>
        <p:spPr>
          <a:xfrm>
            <a:off x="3311611" y="1941715"/>
            <a:ext cx="1943099" cy="584775"/>
          </a:xfrm>
          <a:prstGeom prst="rect">
            <a:avLst/>
          </a:prstGeom>
          <a:noFill/>
        </p:spPr>
        <p:txBody>
          <a:bodyPr wrap="square">
            <a:spAutoFit/>
          </a:bodyPr>
          <a:lstStyle/>
          <a:p>
            <a:pPr algn="ctr"/>
            <a:r>
              <a:rPr lang="en-CA" sz="3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lh</a:t>
            </a:r>
            <a:r>
              <a:rPr lang="en-CA" sz="3200" dirty="0" err="1">
                <a:effectLst/>
                <a:latin typeface="Arial" panose="020B0604020202020204" pitchFamily="34" charset="0"/>
                <a:ea typeface="Calibri" panose="020F0502020204030204" pitchFamily="34" charset="0"/>
                <a:cs typeface="Arial" panose="020B0604020202020204" pitchFamily="34" charset="0"/>
              </a:rPr>
              <a:t>émexw</a:t>
            </a:r>
            <a:r>
              <a:rPr lang="en-CA" sz="3200" dirty="0">
                <a:effectLst/>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B3E7A02-A2AC-1CD5-D679-1AFEB341E316}"/>
              </a:ext>
            </a:extLst>
          </p:cNvPr>
          <p:cNvSpPr txBox="1"/>
          <p:nvPr/>
        </p:nvSpPr>
        <p:spPr>
          <a:xfrm>
            <a:off x="6475527" y="1941715"/>
            <a:ext cx="1943099" cy="1077218"/>
          </a:xfrm>
          <a:prstGeom prst="rect">
            <a:avLst/>
          </a:prstGeom>
          <a:noFill/>
        </p:spPr>
        <p:txBody>
          <a:bodyPr wrap="square">
            <a:spAutoFit/>
          </a:bodyPr>
          <a:lstStyle/>
          <a:p>
            <a:pPr algn="ctr"/>
            <a:r>
              <a:rPr lang="en-CA" sz="3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CA" sz="3200" dirty="0" err="1">
                <a:effectLst/>
                <a:latin typeface="Calibri" panose="020F0502020204030204" pitchFamily="34" charset="0"/>
                <a:ea typeface="Calibri" panose="020F0502020204030204" pitchFamily="34" charset="0"/>
                <a:cs typeface="Times New Roman" panose="02020603050405020304" pitchFamily="18" charset="0"/>
              </a:rPr>
              <a:t>élmet</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CA" sz="3200" dirty="0">
                <a:effectLst/>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pic>
        <p:nvPicPr>
          <p:cNvPr id="5" name="Picture 4" descr="Water with circles on it&#10;&#10;Description automatically generated">
            <a:extLst>
              <a:ext uri="{FF2B5EF4-FFF2-40B4-BE49-F238E27FC236}">
                <a16:creationId xmlns:a16="http://schemas.microsoft.com/office/drawing/2014/main" id="{E64C244E-83DB-D2CD-C010-351FA0AEC4A5}"/>
              </a:ext>
            </a:extLst>
          </p:cNvPr>
          <p:cNvPicPr>
            <a:picLocks noChangeAspect="1"/>
          </p:cNvPicPr>
          <p:nvPr/>
        </p:nvPicPr>
        <p:blipFill>
          <a:blip r:embed="rId4"/>
          <a:stretch>
            <a:fillRect/>
          </a:stretch>
        </p:blipFill>
        <p:spPr>
          <a:xfrm>
            <a:off x="1803742" y="2547304"/>
            <a:ext cx="3327400" cy="2247900"/>
          </a:xfrm>
          <a:prstGeom prst="rect">
            <a:avLst/>
          </a:prstGeom>
        </p:spPr>
      </p:pic>
      <p:sp>
        <p:nvSpPr>
          <p:cNvPr id="19" name="TextBox 18">
            <a:extLst>
              <a:ext uri="{FF2B5EF4-FFF2-40B4-BE49-F238E27FC236}">
                <a16:creationId xmlns:a16="http://schemas.microsoft.com/office/drawing/2014/main" id="{134E13F7-4392-F398-17B4-705758FF2705}"/>
              </a:ext>
            </a:extLst>
          </p:cNvPr>
          <p:cNvSpPr txBox="1"/>
          <p:nvPr/>
        </p:nvSpPr>
        <p:spPr>
          <a:xfrm>
            <a:off x="1720628" y="4821532"/>
            <a:ext cx="3181966" cy="461665"/>
          </a:xfrm>
          <a:prstGeom prst="rect">
            <a:avLst/>
          </a:prstGeom>
          <a:noFill/>
        </p:spPr>
        <p:txBody>
          <a:bodyPr wrap="square">
            <a:spAutoFit/>
          </a:bodyPr>
          <a:lstStyle/>
          <a:p>
            <a:r>
              <a:rPr lang="en-CA" sz="800" dirty="0">
                <a:solidFill>
                  <a:schemeClr val="bg1">
                    <a:lumMod val="50000"/>
                  </a:schemeClr>
                </a:solidFill>
              </a:rPr>
              <a:t>Image from Public domain images website, </a:t>
            </a:r>
            <a:r>
              <a:rPr lang="en-CA" sz="800" dirty="0">
                <a:solidFill>
                  <a:schemeClr val="bg1">
                    <a:lumMod val="50000"/>
                  </a:schemeClr>
                </a:solidFill>
                <a:hlinkClick r:id="rId5">
                  <a:extLst>
                    <a:ext uri="{A12FA001-AC4F-418D-AE19-62706E023703}">
                      <ahyp:hlinkClr xmlns:ahyp="http://schemas.microsoft.com/office/drawing/2018/hyperlinkcolor" val="tx"/>
                    </a:ext>
                  </a:extLst>
                </a:hlinkClick>
              </a:rPr>
              <a:t>http://www.public-domain-image.com/full-image/nature-landscapes-public-domain-images-pictures/rain-public-domain-images-pictures/rain-droplets.jpg.html</a:t>
            </a:r>
            <a:endParaRPr lang="en-US" sz="800" dirty="0">
              <a:solidFill>
                <a:schemeClr val="bg1">
                  <a:lumMod val="50000"/>
                </a:schemeClr>
              </a:solidFill>
            </a:endParaRPr>
          </a:p>
        </p:txBody>
      </p:sp>
      <p:sp>
        <p:nvSpPr>
          <p:cNvPr id="21" name="TextBox 20">
            <a:extLst>
              <a:ext uri="{FF2B5EF4-FFF2-40B4-BE49-F238E27FC236}">
                <a16:creationId xmlns:a16="http://schemas.microsoft.com/office/drawing/2014/main" id="{C337E82E-9047-CA48-88AD-4E13FA0BE263}"/>
              </a:ext>
            </a:extLst>
          </p:cNvPr>
          <p:cNvSpPr txBox="1"/>
          <p:nvPr/>
        </p:nvSpPr>
        <p:spPr>
          <a:xfrm>
            <a:off x="6750171" y="4909360"/>
            <a:ext cx="3394726" cy="338554"/>
          </a:xfrm>
          <a:prstGeom prst="rect">
            <a:avLst/>
          </a:prstGeom>
          <a:noFill/>
        </p:spPr>
        <p:txBody>
          <a:bodyPr wrap="square">
            <a:spAutoFit/>
          </a:bodyPr>
          <a:lstStyle/>
          <a:p>
            <a:r>
              <a:rPr lang="en-US" sz="800" dirty="0">
                <a:solidFill>
                  <a:schemeClr val="bg1">
                    <a:lumMod val="50000"/>
                  </a:schemeClr>
                </a:solidFill>
              </a:rPr>
              <a:t>Kaibab National Forest, United States Forest Service, Public domain, via Wikimedia Commons</a:t>
            </a:r>
          </a:p>
        </p:txBody>
      </p:sp>
      <p:pic>
        <p:nvPicPr>
          <p:cNvPr id="3" name="Picture 2" descr="A sign on a pole&#10;&#10;Description automatically generated">
            <a:extLst>
              <a:ext uri="{FF2B5EF4-FFF2-40B4-BE49-F238E27FC236}">
                <a16:creationId xmlns:a16="http://schemas.microsoft.com/office/drawing/2014/main" id="{915125DC-1E35-BC79-EABD-0E6559AFA3F1}"/>
              </a:ext>
            </a:extLst>
          </p:cNvPr>
          <p:cNvPicPr>
            <a:picLocks noChangeAspect="1"/>
          </p:cNvPicPr>
          <p:nvPr/>
        </p:nvPicPr>
        <p:blipFill>
          <a:blip r:embed="rId6"/>
          <a:stretch>
            <a:fillRect/>
          </a:stretch>
        </p:blipFill>
        <p:spPr>
          <a:xfrm>
            <a:off x="6750171" y="2596170"/>
            <a:ext cx="3163916" cy="2199034"/>
          </a:xfrm>
          <a:prstGeom prst="rect">
            <a:avLst/>
          </a:prstGeom>
        </p:spPr>
      </p:pic>
      <p:cxnSp>
        <p:nvCxnSpPr>
          <p:cNvPr id="14" name="Straight Connector 13">
            <a:extLst>
              <a:ext uri="{FF2B5EF4-FFF2-40B4-BE49-F238E27FC236}">
                <a16:creationId xmlns:a16="http://schemas.microsoft.com/office/drawing/2014/main" id="{4BD04C57-1C5D-3389-06B4-66DC5781A9DC}"/>
              </a:ext>
            </a:extLst>
          </p:cNvPr>
          <p:cNvCxnSpPr/>
          <p:nvPr/>
        </p:nvCxnSpPr>
        <p:spPr>
          <a:xfrm>
            <a:off x="5854046" y="2477244"/>
            <a:ext cx="0" cy="24321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87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grey background with a black square&#10;&#10;Description automatically generated with medium confidence">
            <a:extLst>
              <a:ext uri="{FF2B5EF4-FFF2-40B4-BE49-F238E27FC236}">
                <a16:creationId xmlns:a16="http://schemas.microsoft.com/office/drawing/2014/main" id="{8D7A6B89-A43A-36E1-DA5A-F56176B126D4}"/>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591225" y="536467"/>
            <a:ext cx="10627096" cy="5785065"/>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231556" y="1089217"/>
            <a:ext cx="4864444" cy="587017"/>
          </a:xfrm>
        </p:spPr>
        <p:txBody>
          <a:bodyPr>
            <a:normAutofit/>
          </a:bodyPr>
          <a:lstStyle/>
          <a:p>
            <a:pPr algn="l"/>
            <a:r>
              <a:rPr lang="en-US" sz="3200" b="1" dirty="0">
                <a:solidFill>
                  <a:schemeClr val="bg1"/>
                </a:solidFill>
                <a:latin typeface="Arial" panose="020B0604020202020204" pitchFamily="34" charset="0"/>
                <a:cs typeface="Arial" panose="020B0604020202020204" pitchFamily="34" charset="0"/>
              </a:rPr>
              <a:t>Summarizing </a:t>
            </a:r>
            <a:r>
              <a:rPr lang="en-US" sz="3200" b="1" i="1" dirty="0" err="1">
                <a:solidFill>
                  <a:schemeClr val="bg1"/>
                </a:solidFill>
                <a:latin typeface="Arial" panose="020B0604020202020204" pitchFamily="34" charset="0"/>
                <a:cs typeface="Arial" panose="020B0604020202020204" pitchFamily="34" charset="0"/>
              </a:rPr>
              <a:t>lh</a:t>
            </a:r>
            <a:r>
              <a:rPr lang="en-US" sz="3200" b="1" dirty="0">
                <a:solidFill>
                  <a:schemeClr val="bg1"/>
                </a:solidFill>
                <a:latin typeface="Arial" panose="020B0604020202020204" pitchFamily="34" charset="0"/>
                <a:cs typeface="Arial" panose="020B0604020202020204" pitchFamily="34" charset="0"/>
              </a:rPr>
              <a:t> vs. </a:t>
            </a:r>
            <a:r>
              <a:rPr lang="en-US" sz="3200" b="1" i="1" dirty="0" err="1">
                <a:solidFill>
                  <a:schemeClr val="bg1"/>
                </a:solidFill>
                <a:latin typeface="Arial" panose="020B0604020202020204" pitchFamily="34" charset="0"/>
                <a:cs typeface="Arial" panose="020B0604020202020204" pitchFamily="34" charset="0"/>
              </a:rPr>
              <a:t>th</a:t>
            </a:r>
            <a:endParaRPr lang="en-US" sz="3200" i="1" dirty="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17CDB129-F38C-0E8E-3909-A6A66AD9F855}"/>
              </a:ext>
            </a:extLst>
          </p:cNvPr>
          <p:cNvSpPr txBox="1">
            <a:spLocks/>
          </p:cNvSpPr>
          <p:nvPr/>
        </p:nvSpPr>
        <p:spPr>
          <a:xfrm>
            <a:off x="1416793" y="2285899"/>
            <a:ext cx="6490272"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i="1" dirty="0" err="1">
                <a:latin typeface="Arial" panose="020B0604020202020204" pitchFamily="34" charset="0"/>
                <a:cs typeface="Arial" panose="020B0604020202020204" pitchFamily="34" charset="0"/>
              </a:rPr>
              <a:t>lh</a:t>
            </a:r>
            <a:r>
              <a:rPr lang="en-US" sz="2400" dirty="0">
                <a:latin typeface="Arial" panose="020B0604020202020204" pitchFamily="34" charset="0"/>
                <a:cs typeface="Arial" panose="020B0604020202020204" pitchFamily="34" charset="0"/>
              </a:rPr>
              <a:t> is SIMILAR TO </a:t>
            </a:r>
            <a:r>
              <a:rPr lang="en-US" sz="2400" i="1" dirty="0" err="1">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in that:</a:t>
            </a:r>
          </a:p>
        </p:txBody>
      </p:sp>
      <p:sp>
        <p:nvSpPr>
          <p:cNvPr id="13" name="Title 1">
            <a:extLst>
              <a:ext uri="{FF2B5EF4-FFF2-40B4-BE49-F238E27FC236}">
                <a16:creationId xmlns:a16="http://schemas.microsoft.com/office/drawing/2014/main" id="{0C7A1F17-DAA1-FE24-3317-ED9D791300EF}"/>
              </a:ext>
            </a:extLst>
          </p:cNvPr>
          <p:cNvSpPr txBox="1">
            <a:spLocks/>
          </p:cNvSpPr>
          <p:nvPr/>
        </p:nvSpPr>
        <p:spPr>
          <a:xfrm>
            <a:off x="1730288" y="2939475"/>
            <a:ext cx="5410658"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They sound pretty similar</a:t>
            </a:r>
          </a:p>
        </p:txBody>
      </p:sp>
      <p:sp>
        <p:nvSpPr>
          <p:cNvPr id="14" name="Title 1">
            <a:extLst>
              <a:ext uri="{FF2B5EF4-FFF2-40B4-BE49-F238E27FC236}">
                <a16:creationId xmlns:a16="http://schemas.microsoft.com/office/drawing/2014/main" id="{EA96A510-25B0-7340-9E57-E2D4C176BBD0}"/>
              </a:ext>
            </a:extLst>
          </p:cNvPr>
          <p:cNvSpPr txBox="1">
            <a:spLocks/>
          </p:cNvSpPr>
          <p:nvPr/>
        </p:nvSpPr>
        <p:spPr>
          <a:xfrm>
            <a:off x="1730288" y="3488374"/>
            <a:ext cx="5410658"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No vibration in throat</a:t>
            </a:r>
          </a:p>
        </p:txBody>
      </p:sp>
      <p:sp>
        <p:nvSpPr>
          <p:cNvPr id="19" name="Title 1">
            <a:extLst>
              <a:ext uri="{FF2B5EF4-FFF2-40B4-BE49-F238E27FC236}">
                <a16:creationId xmlns:a16="http://schemas.microsoft.com/office/drawing/2014/main" id="{266CF770-CC3C-46DA-C280-2DAFDD97AFBE}"/>
              </a:ext>
            </a:extLst>
          </p:cNvPr>
          <p:cNvSpPr txBox="1">
            <a:spLocks/>
          </p:cNvSpPr>
          <p:nvPr/>
        </p:nvSpPr>
        <p:spPr>
          <a:xfrm>
            <a:off x="5996715" y="2262738"/>
            <a:ext cx="5410658"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latin typeface="Arial" panose="020B0604020202020204" pitchFamily="34" charset="0"/>
                <a:cs typeface="Arial" panose="020B0604020202020204" pitchFamily="34" charset="0"/>
              </a:rPr>
              <a:t>But </a:t>
            </a:r>
            <a:r>
              <a:rPr lang="en-US" sz="2400" i="1" dirty="0" err="1">
                <a:latin typeface="Arial" panose="020B0604020202020204" pitchFamily="34" charset="0"/>
                <a:cs typeface="Arial" panose="020B0604020202020204" pitchFamily="34" charset="0"/>
              </a:rPr>
              <a:t>lh</a:t>
            </a:r>
            <a:r>
              <a:rPr lang="en-US" sz="2400" dirty="0">
                <a:latin typeface="Arial" panose="020B0604020202020204" pitchFamily="34" charset="0"/>
                <a:cs typeface="Arial" panose="020B0604020202020204" pitchFamily="34" charset="0"/>
              </a:rPr>
              <a:t> is DIFFERENT from </a:t>
            </a:r>
            <a:r>
              <a:rPr lang="en-US" sz="2400" i="1" dirty="0" err="1">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in that:</a:t>
            </a:r>
          </a:p>
        </p:txBody>
      </p:sp>
      <p:sp>
        <p:nvSpPr>
          <p:cNvPr id="21" name="Title 1">
            <a:extLst>
              <a:ext uri="{FF2B5EF4-FFF2-40B4-BE49-F238E27FC236}">
                <a16:creationId xmlns:a16="http://schemas.microsoft.com/office/drawing/2014/main" id="{8E33D12A-EB07-DF78-1453-9FA0E323B193}"/>
              </a:ext>
            </a:extLst>
          </p:cNvPr>
          <p:cNvSpPr txBox="1">
            <a:spLocks/>
          </p:cNvSpPr>
          <p:nvPr/>
        </p:nvSpPr>
        <p:spPr>
          <a:xfrm>
            <a:off x="6287228" y="2887136"/>
            <a:ext cx="5723923"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The tongue position is different</a:t>
            </a:r>
          </a:p>
        </p:txBody>
      </p:sp>
      <p:sp>
        <p:nvSpPr>
          <p:cNvPr id="22" name="Title 1">
            <a:extLst>
              <a:ext uri="{FF2B5EF4-FFF2-40B4-BE49-F238E27FC236}">
                <a16:creationId xmlns:a16="http://schemas.microsoft.com/office/drawing/2014/main" id="{4B508371-6A20-457D-61A9-6B53A4C14B31}"/>
              </a:ext>
            </a:extLst>
          </p:cNvPr>
          <p:cNvSpPr txBox="1">
            <a:spLocks/>
          </p:cNvSpPr>
          <p:nvPr/>
        </p:nvSpPr>
        <p:spPr>
          <a:xfrm>
            <a:off x="6287228" y="3677695"/>
            <a:ext cx="4431048"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i="1" dirty="0" err="1">
                <a:latin typeface="Arial" panose="020B0604020202020204" pitchFamily="34" charset="0"/>
                <a:cs typeface="Arial" panose="020B0604020202020204" pitchFamily="34" charset="0"/>
              </a:rPr>
              <a:t>Lh</a:t>
            </a:r>
            <a:r>
              <a:rPr lang="en-US" sz="1800" i="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touches ridge, but </a:t>
            </a:r>
            <a:r>
              <a:rPr lang="en-US" sz="1800" i="1" dirty="0" err="1">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has tip of tongue between teeth</a:t>
            </a:r>
          </a:p>
        </p:txBody>
      </p:sp>
      <p:cxnSp>
        <p:nvCxnSpPr>
          <p:cNvPr id="10" name="Straight Connector 9">
            <a:extLst>
              <a:ext uri="{FF2B5EF4-FFF2-40B4-BE49-F238E27FC236}">
                <a16:creationId xmlns:a16="http://schemas.microsoft.com/office/drawing/2014/main" id="{3F5CA02E-1FF9-C0EE-C330-FB522C64C80C}"/>
              </a:ext>
            </a:extLst>
          </p:cNvPr>
          <p:cNvCxnSpPr/>
          <p:nvPr/>
        </p:nvCxnSpPr>
        <p:spPr>
          <a:xfrm>
            <a:off x="5552388" y="2441542"/>
            <a:ext cx="0" cy="24321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18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4" grpId="0"/>
      <p:bldP spid="19"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1135</Words>
  <Application>Microsoft Macintosh PowerPoint</Application>
  <PresentationFormat>Widescreen</PresentationFormat>
  <Paragraphs>85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lh the hissy l</vt:lpstr>
      <vt:lpstr>Regular l </vt:lpstr>
      <vt:lpstr>lh (‘hissy l’)</vt:lpstr>
      <vt:lpstr>lh vs. l (example)</vt:lpstr>
      <vt:lpstr>Summarizing lh vs. l</vt:lpstr>
      <vt:lpstr>PowerPoint Presentation</vt:lpstr>
      <vt:lpstr>lh vs. th</vt:lpstr>
      <vt:lpstr>lh vs. th (example)</vt:lpstr>
      <vt:lpstr>Summarizing lh vs. th</vt:lpstr>
      <vt:lpstr>Side note  lh in other languages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 the hissy l</dc:title>
  <dc:creator>Strang Burton</dc:creator>
  <cp:lastModifiedBy>Jared Deck</cp:lastModifiedBy>
  <cp:revision>4</cp:revision>
  <dcterms:created xsi:type="dcterms:W3CDTF">2023-09-13T15:52:53Z</dcterms:created>
  <dcterms:modified xsi:type="dcterms:W3CDTF">2023-10-13T18:33:25Z</dcterms:modified>
</cp:coreProperties>
</file>